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4"/>
  </p:notesMasterIdLst>
  <p:sldIdLst>
    <p:sldId id="256" r:id="rId2"/>
    <p:sldId id="257" r:id="rId3"/>
    <p:sldId id="259" r:id="rId4"/>
    <p:sldId id="260" r:id="rId5"/>
    <p:sldId id="263" r:id="rId6"/>
    <p:sldId id="264" r:id="rId7"/>
    <p:sldId id="262" r:id="rId8"/>
    <p:sldId id="266" r:id="rId9"/>
    <p:sldId id="268" r:id="rId10"/>
    <p:sldId id="289" r:id="rId11"/>
    <p:sldId id="290" r:id="rId12"/>
    <p:sldId id="275" r:id="rId13"/>
    <p:sldId id="284" r:id="rId14"/>
    <p:sldId id="279" r:id="rId15"/>
    <p:sldId id="280" r:id="rId16"/>
    <p:sldId id="285" r:id="rId17"/>
    <p:sldId id="282" r:id="rId18"/>
    <p:sldId id="286" r:id="rId19"/>
    <p:sldId id="287" r:id="rId20"/>
    <p:sldId id="291" r:id="rId21"/>
    <p:sldId id="283" r:id="rId22"/>
    <p:sldId id="274" r:id="rId23"/>
  </p:sldIdLst>
  <p:sldSz cx="9144000" cy="5143500" type="screen16x9"/>
  <p:notesSz cx="7010400" cy="9296400"/>
  <p:embeddedFontLst>
    <p:embeddedFont>
      <p:font typeface="Alegreya"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Patrick Hand SC" panose="020B0604020202020204" charset="0"/>
      <p:regular r:id="rId33"/>
    </p:embeddedFont>
    <p:embeddedFont>
      <p:font typeface="Sniglet"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g181f63ddce_0_2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 name="Google Shape;37;g181f63ddce_0_2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9158706b2_0_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9158706b2_0_2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89158706b2_0_6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89158706b2_0_6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89158706b2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89158706b2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898c6f6d2f_0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898c6f6d2f_0_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98c6f6d2f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98c6f6d2f_0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9d1dac376_0_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9d1dac376_0_2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98c6f6d2f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98c6f6d2f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8e3b1f6db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8e3b1f6db_0_2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8e3b1f6db_0_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8e3b1f6db_0_3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15525" y="1991825"/>
            <a:ext cx="5585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b="0"/>
            </a:lvl1pPr>
            <a:lvl2pPr lvl="1">
              <a:spcBef>
                <a:spcPts val="0"/>
              </a:spcBef>
              <a:spcAft>
                <a:spcPts val="0"/>
              </a:spcAft>
              <a:buSzPts val="6000"/>
              <a:buNone/>
              <a:defRPr sz="6000" b="0"/>
            </a:lvl2pPr>
            <a:lvl3pPr lvl="2">
              <a:spcBef>
                <a:spcPts val="0"/>
              </a:spcBef>
              <a:spcAft>
                <a:spcPts val="0"/>
              </a:spcAft>
              <a:buSzPts val="6000"/>
              <a:buNone/>
              <a:defRPr sz="6000" b="0"/>
            </a:lvl3pPr>
            <a:lvl4pPr lvl="3">
              <a:spcBef>
                <a:spcPts val="0"/>
              </a:spcBef>
              <a:spcAft>
                <a:spcPts val="0"/>
              </a:spcAft>
              <a:buSzPts val="6000"/>
              <a:buNone/>
              <a:defRPr sz="6000" b="0"/>
            </a:lvl4pPr>
            <a:lvl5pPr lvl="4">
              <a:spcBef>
                <a:spcPts val="0"/>
              </a:spcBef>
              <a:spcAft>
                <a:spcPts val="0"/>
              </a:spcAft>
              <a:buSzPts val="6000"/>
              <a:buNone/>
              <a:defRPr sz="6000" b="0"/>
            </a:lvl5pPr>
            <a:lvl6pPr lvl="5">
              <a:spcBef>
                <a:spcPts val="0"/>
              </a:spcBef>
              <a:spcAft>
                <a:spcPts val="0"/>
              </a:spcAft>
              <a:buSzPts val="6000"/>
              <a:buNone/>
              <a:defRPr sz="6000" b="0"/>
            </a:lvl6pPr>
            <a:lvl7pPr lvl="6">
              <a:spcBef>
                <a:spcPts val="0"/>
              </a:spcBef>
              <a:spcAft>
                <a:spcPts val="0"/>
              </a:spcAft>
              <a:buSzPts val="6000"/>
              <a:buNone/>
              <a:defRPr sz="6000" b="0"/>
            </a:lvl7pPr>
            <a:lvl8pPr lvl="7">
              <a:spcBef>
                <a:spcPts val="0"/>
              </a:spcBef>
              <a:spcAft>
                <a:spcPts val="0"/>
              </a:spcAft>
              <a:buSzPts val="6000"/>
              <a:buNone/>
              <a:defRPr sz="6000" b="0"/>
            </a:lvl8pPr>
            <a:lvl9pPr lvl="8">
              <a:spcBef>
                <a:spcPts val="0"/>
              </a:spcBef>
              <a:spcAft>
                <a:spcPts val="0"/>
              </a:spcAft>
              <a:buSzPts val="6000"/>
              <a:buNone/>
              <a:defRPr sz="6000" b="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Image">
  <p:cSld name="BLANK_1">
    <p:bg>
      <p:bgPr>
        <a:solidFill>
          <a:srgbClr val="2A95B7"/>
        </a:solidFill>
        <a:effectLst/>
      </p:bgPr>
    </p:bg>
    <p:spTree>
      <p:nvGrpSpPr>
        <p:cNvPr id="1" name="Shape 33"/>
        <p:cNvGrpSpPr/>
        <p:nvPr/>
      </p:nvGrpSpPr>
      <p:grpSpPr>
        <a:xfrm>
          <a:off x="0" y="0"/>
          <a:ext cx="0" cy="0"/>
          <a:chOff x="0" y="0"/>
          <a:chExt cx="0" cy="0"/>
        </a:xfrm>
      </p:grpSpPr>
      <p:pic>
        <p:nvPicPr>
          <p:cNvPr id="34" name="Google Shape;34;p11" descr="scene_trans.png"/>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1821550" y="1507150"/>
            <a:ext cx="5500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b="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12" name="Google Shape;12;p3"/>
          <p:cNvSpPr txBox="1">
            <a:spLocks noGrp="1"/>
          </p:cNvSpPr>
          <p:nvPr>
            <p:ph type="subTitle" idx="1"/>
          </p:nvPr>
        </p:nvSpPr>
        <p:spPr>
          <a:xfrm>
            <a:off x="1821550" y="2535254"/>
            <a:ext cx="55008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3"/>
        <p:cNvGrpSpPr/>
        <p:nvPr/>
      </p:nvGrpSpPr>
      <p:grpSpPr>
        <a:xfrm>
          <a:off x="0" y="0"/>
          <a:ext cx="0" cy="0"/>
          <a:chOff x="0" y="0"/>
          <a:chExt cx="0" cy="0"/>
        </a:xfrm>
      </p:grpSpPr>
      <p:sp>
        <p:nvSpPr>
          <p:cNvPr id="14" name="Google Shape;14;p4"/>
          <p:cNvSpPr txBox="1">
            <a:spLocks noGrp="1"/>
          </p:cNvSpPr>
          <p:nvPr>
            <p:ph type="body" idx="1"/>
          </p:nvPr>
        </p:nvSpPr>
        <p:spPr>
          <a:xfrm>
            <a:off x="1441675" y="1628400"/>
            <a:ext cx="6260700" cy="819900"/>
          </a:xfrm>
          <a:prstGeom prst="rect">
            <a:avLst/>
          </a:prstGeom>
        </p:spPr>
        <p:txBody>
          <a:bodyPr spcFirstLastPara="1" wrap="square" lIns="91425" tIns="91425" rIns="91425" bIns="91425" anchor="t" anchorCtr="0">
            <a:noAutofit/>
          </a:bodyPr>
          <a:lstStyle>
            <a:lvl1pPr marL="457200" lvl="0" indent="-393700" algn="ctr" rtl="0">
              <a:spcBef>
                <a:spcPts val="600"/>
              </a:spcBef>
              <a:spcAft>
                <a:spcPts val="0"/>
              </a:spcAft>
              <a:buSzPts val="2600"/>
              <a:buChar char="+"/>
              <a:defRPr sz="2600"/>
            </a:lvl1pPr>
            <a:lvl2pPr marL="914400" lvl="1" indent="-393700" algn="ctr" rtl="0">
              <a:spcBef>
                <a:spcPts val="0"/>
              </a:spcBef>
              <a:spcAft>
                <a:spcPts val="0"/>
              </a:spcAft>
              <a:buSzPts val="2600"/>
              <a:buChar char="+"/>
              <a:defRPr sz="2600"/>
            </a:lvl2pPr>
            <a:lvl3pPr marL="1371600" lvl="2" indent="-393700" algn="ctr" rtl="0">
              <a:spcBef>
                <a:spcPts val="0"/>
              </a:spcBef>
              <a:spcAft>
                <a:spcPts val="0"/>
              </a:spcAft>
              <a:buSzPts val="2600"/>
              <a:buChar char="+"/>
              <a:defRPr sz="2600"/>
            </a:lvl3pPr>
            <a:lvl4pPr marL="1828800" lvl="3" indent="-393700" algn="ctr" rtl="0">
              <a:spcBef>
                <a:spcPts val="0"/>
              </a:spcBef>
              <a:spcAft>
                <a:spcPts val="0"/>
              </a:spcAft>
              <a:buSzPts val="2600"/>
              <a:buChar char="+"/>
              <a:defRPr sz="2600"/>
            </a:lvl4pPr>
            <a:lvl5pPr marL="2286000" lvl="4" indent="-393700" algn="ctr" rtl="0">
              <a:spcBef>
                <a:spcPts val="0"/>
              </a:spcBef>
              <a:spcAft>
                <a:spcPts val="0"/>
              </a:spcAft>
              <a:buSzPts val="2600"/>
              <a:buChar char="+"/>
              <a:defRPr sz="2600"/>
            </a:lvl5pPr>
            <a:lvl6pPr marL="2743200" lvl="5" indent="-393700" algn="ctr" rtl="0">
              <a:spcBef>
                <a:spcPts val="0"/>
              </a:spcBef>
              <a:spcAft>
                <a:spcPts val="0"/>
              </a:spcAft>
              <a:buSzPts val="2600"/>
              <a:buChar char="+"/>
              <a:defRPr sz="2600"/>
            </a:lvl6pPr>
            <a:lvl7pPr marL="3200400" lvl="6" indent="-393700" algn="ctr" rtl="0">
              <a:spcBef>
                <a:spcPts val="0"/>
              </a:spcBef>
              <a:spcAft>
                <a:spcPts val="0"/>
              </a:spcAft>
              <a:buSzPts val="2600"/>
              <a:buChar char="+"/>
              <a:defRPr sz="2600"/>
            </a:lvl7pPr>
            <a:lvl8pPr marL="3657600" lvl="7" indent="-393700" algn="ctr" rtl="0">
              <a:spcBef>
                <a:spcPts val="0"/>
              </a:spcBef>
              <a:spcAft>
                <a:spcPts val="0"/>
              </a:spcAft>
              <a:buSzPts val="2600"/>
              <a:buChar char="+"/>
              <a:defRPr sz="2600"/>
            </a:lvl8pPr>
            <a:lvl9pPr marL="4114800" lvl="8" indent="-393700" algn="ctr">
              <a:spcBef>
                <a:spcPts val="0"/>
              </a:spcBef>
              <a:spcAft>
                <a:spcPts val="0"/>
              </a:spcAft>
              <a:buSzPts val="2600"/>
              <a:buChar char="+"/>
              <a:defRPr sz="2600"/>
            </a:lvl9pPr>
          </a:lstStyle>
          <a:p>
            <a:endParaRPr/>
          </a:p>
        </p:txBody>
      </p:sp>
      <p:sp>
        <p:nvSpPr>
          <p:cNvPr id="15" name="Google Shape;15;p4"/>
          <p:cNvSpPr txBox="1"/>
          <p:nvPr/>
        </p:nvSpPr>
        <p:spPr>
          <a:xfrm>
            <a:off x="3593400" y="9337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2A95B7"/>
                </a:solidFill>
                <a:latin typeface="Patrick Hand SC"/>
                <a:ea typeface="Patrick Hand SC"/>
                <a:cs typeface="Patrick Hand SC"/>
                <a:sym typeface="Patrick Hand SC"/>
              </a:rPr>
              <a:t>“</a:t>
            </a:r>
            <a:endParaRPr sz="9600">
              <a:solidFill>
                <a:srgbClr val="2A95B7"/>
              </a:solidFill>
              <a:latin typeface="Patrick Hand SC"/>
              <a:ea typeface="Patrick Hand SC"/>
              <a:cs typeface="Patrick Hand SC"/>
              <a:sym typeface="Patrick Hand S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 name="Google Shape;18;p5"/>
          <p:cNvSpPr txBox="1">
            <a:spLocks noGrp="1"/>
          </p:cNvSpPr>
          <p:nvPr>
            <p:ph type="body" idx="1"/>
          </p:nvPr>
        </p:nvSpPr>
        <p:spPr>
          <a:xfrm>
            <a:off x="1049500" y="1437426"/>
            <a:ext cx="7020900" cy="2706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6"/>
          <p:cNvSpPr txBox="1">
            <a:spLocks noGrp="1"/>
          </p:cNvSpPr>
          <p:nvPr>
            <p:ph type="body" idx="1"/>
          </p:nvPr>
        </p:nvSpPr>
        <p:spPr>
          <a:xfrm>
            <a:off x="1049500" y="1459650"/>
            <a:ext cx="3417900" cy="2750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2" name="Google Shape;22;p6"/>
          <p:cNvSpPr txBox="1">
            <a:spLocks noGrp="1"/>
          </p:cNvSpPr>
          <p:nvPr>
            <p:ph type="body" idx="2"/>
          </p:nvPr>
        </p:nvSpPr>
        <p:spPr>
          <a:xfrm>
            <a:off x="4676725" y="1459650"/>
            <a:ext cx="3393600" cy="2750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 name="Google Shape;25;p7"/>
          <p:cNvSpPr txBox="1">
            <a:spLocks noGrp="1"/>
          </p:cNvSpPr>
          <p:nvPr>
            <p:ph type="body" idx="1"/>
          </p:nvPr>
        </p:nvSpPr>
        <p:spPr>
          <a:xfrm>
            <a:off x="1081850"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6" name="Google Shape;26;p7"/>
          <p:cNvSpPr txBox="1">
            <a:spLocks noGrp="1"/>
          </p:cNvSpPr>
          <p:nvPr>
            <p:ph type="body" idx="2"/>
          </p:nvPr>
        </p:nvSpPr>
        <p:spPr>
          <a:xfrm>
            <a:off x="3425300"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7" name="Google Shape;27;p7"/>
          <p:cNvSpPr txBox="1">
            <a:spLocks noGrp="1"/>
          </p:cNvSpPr>
          <p:nvPr>
            <p:ph type="body" idx="3"/>
          </p:nvPr>
        </p:nvSpPr>
        <p:spPr>
          <a:xfrm>
            <a:off x="5768751"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0"/>
        <p:cNvGrpSpPr/>
        <p:nvPr/>
      </p:nvGrpSpPr>
      <p:grpSpPr>
        <a:xfrm>
          <a:off x="0" y="0"/>
          <a:ext cx="0" cy="0"/>
          <a:chOff x="0" y="0"/>
          <a:chExt cx="0" cy="0"/>
        </a:xfrm>
      </p:grpSpPr>
      <p:sp>
        <p:nvSpPr>
          <p:cNvPr id="31" name="Google Shape;31;p9"/>
          <p:cNvSpPr txBox="1">
            <a:spLocks noGrp="1"/>
          </p:cNvSpPr>
          <p:nvPr>
            <p:ph type="body" idx="1"/>
          </p:nvPr>
        </p:nvSpPr>
        <p:spPr>
          <a:xfrm>
            <a:off x="1604425" y="3720500"/>
            <a:ext cx="5935200" cy="519600"/>
          </a:xfrm>
          <a:prstGeom prst="rect">
            <a:avLst/>
          </a:prstGeom>
        </p:spPr>
        <p:txBody>
          <a:bodyPr spcFirstLastPara="1" wrap="square" lIns="91425" tIns="91425" rIns="91425" bIns="91425" anchor="b" anchorCtr="0">
            <a:noAutofit/>
          </a:bodyPr>
          <a:lstStyle>
            <a:lvl1pPr marL="457200" lvl="0" indent="-228600" algn="ctr">
              <a:spcBef>
                <a:spcPts val="360"/>
              </a:spcBef>
              <a:spcAft>
                <a:spcPts val="0"/>
              </a:spcAft>
              <a:buSzPts val="1800"/>
              <a:buNone/>
              <a:defRPr sz="1800">
                <a:solidFill>
                  <a:srgbClr val="2A95B7"/>
                </a:solidFill>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500" y="796175"/>
            <a:ext cx="7020900" cy="750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1pPr>
            <a:lvl2pPr lvl="1">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2pPr>
            <a:lvl3pPr lvl="2">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3pPr>
            <a:lvl4pPr lvl="3">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4pPr>
            <a:lvl5pPr lvl="4">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5pPr>
            <a:lvl6pPr lvl="5">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6pPr>
            <a:lvl7pPr lvl="6">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7pPr>
            <a:lvl8pPr lvl="7">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8pPr>
            <a:lvl9pPr lvl="8">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1049500" y="1437426"/>
            <a:ext cx="7020900" cy="2706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2A95B7"/>
              </a:buClr>
              <a:buSzPts val="2400"/>
              <a:buFont typeface="Sniglet"/>
              <a:buChar char="+"/>
              <a:defRPr sz="2400">
                <a:solidFill>
                  <a:srgbClr val="434343"/>
                </a:solidFill>
                <a:latin typeface="Sniglet"/>
                <a:ea typeface="Sniglet"/>
                <a:cs typeface="Sniglet"/>
                <a:sym typeface="Sniglet"/>
              </a:defRPr>
            </a:lvl1pPr>
            <a:lvl2pPr marL="914400" lvl="1"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2pPr>
            <a:lvl3pPr marL="1371600" lvl="2"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3pPr>
            <a:lvl4pPr marL="1828800" lvl="3"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4pPr>
            <a:lvl5pPr marL="2286000" lvl="4"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5pPr>
            <a:lvl6pPr marL="2743200" lvl="5"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6pPr>
            <a:lvl7pPr marL="3200400" lvl="6"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7pPr>
            <a:lvl8pPr marL="3657600" lvl="7" indent="-38100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8pPr>
            <a:lvl9pPr marL="4114800" lvl="8" indent="-38100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eriecountypa.gov/wp-content/uploads/2020/06/MediaRelease_COVID-19_6.17.2020.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experience.arcgis.com/experience/bc92e33cfd5d417795f7a7a1a5cb3b1d/"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
        <p:cNvGrpSpPr/>
        <p:nvPr/>
      </p:nvGrpSpPr>
      <p:grpSpPr>
        <a:xfrm>
          <a:off x="0" y="0"/>
          <a:ext cx="0" cy="0"/>
          <a:chOff x="0" y="0"/>
          <a:chExt cx="0" cy="0"/>
        </a:xfrm>
      </p:grpSpPr>
      <p:sp>
        <p:nvSpPr>
          <p:cNvPr id="39" name="Google Shape;39;p12"/>
          <p:cNvSpPr txBox="1">
            <a:spLocks noGrp="1"/>
          </p:cNvSpPr>
          <p:nvPr>
            <p:ph type="ctrTitle" idx="4294967295"/>
          </p:nvPr>
        </p:nvSpPr>
        <p:spPr>
          <a:xfrm>
            <a:off x="3477639" y="1873199"/>
            <a:ext cx="5143500" cy="2538614"/>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rgbClr val="660000"/>
                </a:solidFill>
                <a:latin typeface="Alegreya"/>
                <a:ea typeface="Alegreya"/>
                <a:cs typeface="Alegreya"/>
                <a:sym typeface="Alegreya"/>
              </a:rPr>
              <a:t>NESD </a:t>
            </a:r>
            <a:r>
              <a:rPr lang="en-US" sz="3200" dirty="0">
                <a:solidFill>
                  <a:srgbClr val="660000"/>
                </a:solidFill>
                <a:latin typeface="Alegreya"/>
                <a:ea typeface="Alegreya"/>
                <a:cs typeface="Alegreya"/>
                <a:sym typeface="Alegreya"/>
              </a:rPr>
              <a:t>Preliminary Health &amp; Safety Reopening Plans</a:t>
            </a:r>
            <a:endParaRPr sz="3200" dirty="0">
              <a:solidFill>
                <a:srgbClr val="660000"/>
              </a:solidFill>
              <a:latin typeface="Alegreya"/>
              <a:ea typeface="Alegreya"/>
              <a:cs typeface="Alegreya"/>
              <a:sym typeface="Alegreya"/>
            </a:endParaRPr>
          </a:p>
          <a:p>
            <a:pPr marL="0" lvl="0" indent="0" algn="ctr" rtl="0">
              <a:spcBef>
                <a:spcPts val="0"/>
              </a:spcBef>
              <a:spcAft>
                <a:spcPts val="0"/>
              </a:spcAft>
              <a:buNone/>
            </a:pPr>
            <a:r>
              <a:rPr lang="en" sz="3200" dirty="0">
                <a:solidFill>
                  <a:srgbClr val="660000"/>
                </a:solidFill>
                <a:latin typeface="Alegreya"/>
                <a:ea typeface="Alegreya"/>
                <a:cs typeface="Alegreya"/>
                <a:sym typeface="Alegreya"/>
              </a:rPr>
              <a:t>2020-2021 School Year</a:t>
            </a:r>
            <a:br>
              <a:rPr lang="en" sz="3400" dirty="0">
                <a:solidFill>
                  <a:srgbClr val="660000"/>
                </a:solidFill>
                <a:latin typeface="Alegreya"/>
                <a:ea typeface="Alegreya"/>
                <a:cs typeface="Alegreya"/>
                <a:sym typeface="Alegreya"/>
              </a:rPr>
            </a:br>
            <a:r>
              <a:rPr lang="en" sz="1600" dirty="0">
                <a:solidFill>
                  <a:srgbClr val="660000"/>
                </a:solidFill>
                <a:latin typeface="Alegreya"/>
                <a:ea typeface="Alegreya"/>
                <a:cs typeface="Alegreya"/>
                <a:sym typeface="Alegreya"/>
              </a:rPr>
              <a:t>Dr. Michele S. Hartzell, Superintendent</a:t>
            </a:r>
            <a:br>
              <a:rPr lang="en" sz="1600" dirty="0">
                <a:solidFill>
                  <a:srgbClr val="660000"/>
                </a:solidFill>
                <a:latin typeface="Alegreya"/>
                <a:ea typeface="Alegreya"/>
                <a:cs typeface="Alegreya"/>
                <a:sym typeface="Alegreya"/>
              </a:rPr>
            </a:br>
            <a:r>
              <a:rPr lang="en" sz="1600" dirty="0">
                <a:solidFill>
                  <a:srgbClr val="660000"/>
                </a:solidFill>
                <a:latin typeface="Alegreya"/>
                <a:ea typeface="Alegreya"/>
                <a:cs typeface="Alegreya"/>
                <a:sym typeface="Alegreya"/>
              </a:rPr>
              <a:t>Dr. Steven Karns, Principal </a:t>
            </a:r>
            <a:r>
              <a:rPr lang="en-US" sz="1600" dirty="0">
                <a:solidFill>
                  <a:srgbClr val="660000"/>
                </a:solidFill>
                <a:latin typeface="Alegreya"/>
                <a:ea typeface="Alegreya"/>
                <a:cs typeface="Alegreya"/>
                <a:sym typeface="Alegreya"/>
              </a:rPr>
              <a:t>NEMS</a:t>
            </a:r>
            <a:br>
              <a:rPr lang="en-US" sz="1600" dirty="0">
                <a:solidFill>
                  <a:srgbClr val="660000"/>
                </a:solidFill>
                <a:latin typeface="Alegreya"/>
                <a:ea typeface="Alegreya"/>
                <a:cs typeface="Alegreya"/>
                <a:sym typeface="Alegreya"/>
              </a:rPr>
            </a:br>
            <a:r>
              <a:rPr lang="en-US" sz="1600" dirty="0">
                <a:solidFill>
                  <a:srgbClr val="660000"/>
                </a:solidFill>
                <a:latin typeface="Alegreya"/>
                <a:ea typeface="Alegreya"/>
                <a:cs typeface="Alegreya"/>
                <a:sym typeface="Alegreya"/>
              </a:rPr>
              <a:t>June 25, 2020</a:t>
            </a:r>
            <a:endParaRPr sz="3400" dirty="0">
              <a:solidFill>
                <a:srgbClr val="660000"/>
              </a:solidFill>
              <a:latin typeface="Alegreya"/>
              <a:ea typeface="Alegreya"/>
              <a:cs typeface="Alegreya"/>
              <a:sym typeface="Alegrey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32FBB-BA89-435A-B5BD-646F3BE77A4F}"/>
              </a:ext>
            </a:extLst>
          </p:cNvPr>
          <p:cNvSpPr>
            <a:spLocks noGrp="1"/>
          </p:cNvSpPr>
          <p:nvPr>
            <p:ph type="title"/>
          </p:nvPr>
        </p:nvSpPr>
        <p:spPr>
          <a:xfrm>
            <a:off x="840981" y="796175"/>
            <a:ext cx="7428666" cy="750300"/>
          </a:xfrm>
        </p:spPr>
        <p:txBody>
          <a:bodyPr/>
          <a:lstStyle/>
          <a:p>
            <a:r>
              <a:rPr lang="en-US" dirty="0"/>
              <a:t>Pennsylvania Department of Education Requirement</a:t>
            </a:r>
          </a:p>
        </p:txBody>
      </p:sp>
      <p:sp>
        <p:nvSpPr>
          <p:cNvPr id="3" name="Text Placeholder 2">
            <a:extLst>
              <a:ext uri="{FF2B5EF4-FFF2-40B4-BE49-F238E27FC236}">
                <a16:creationId xmlns:a16="http://schemas.microsoft.com/office/drawing/2014/main" id="{A988DF00-AEF3-4590-A152-429038CA350C}"/>
              </a:ext>
            </a:extLst>
          </p:cNvPr>
          <p:cNvSpPr>
            <a:spLocks noGrp="1"/>
          </p:cNvSpPr>
          <p:nvPr>
            <p:ph type="body" idx="1"/>
          </p:nvPr>
        </p:nvSpPr>
        <p:spPr/>
        <p:txBody>
          <a:bodyPr/>
          <a:lstStyle/>
          <a:p>
            <a:pPr lvl="0">
              <a:buFont typeface="Wingdings" panose="05000000000000000000" pitchFamily="2" charset="2"/>
              <a:buChar char="§"/>
            </a:pPr>
            <a:r>
              <a:rPr lang="en-US" sz="1600" dirty="0">
                <a:latin typeface="Calibri" panose="020F0502020204030204" pitchFamily="34" charset="0"/>
              </a:rPr>
              <a:t>The documents are guidelines for instructional and non-instructional reopening activities</a:t>
            </a:r>
          </a:p>
          <a:p>
            <a:pPr lvl="0">
              <a:buFont typeface="Wingdings" panose="05000000000000000000" pitchFamily="2" charset="2"/>
              <a:buChar char="§"/>
            </a:pPr>
            <a:r>
              <a:rPr lang="en-US" sz="1600" dirty="0">
                <a:latin typeface="Calibri" panose="020F0502020204030204" pitchFamily="34" charset="0"/>
              </a:rPr>
              <a:t>The Red Phase: Schools remain closed for in-person instruction and all instruction must be provided via remote learning, whether using digital or non-digital platforms.</a:t>
            </a:r>
          </a:p>
          <a:p>
            <a:pPr lvl="0">
              <a:buFont typeface="Wingdings" panose="05000000000000000000" pitchFamily="2" charset="2"/>
              <a:buChar char="§"/>
            </a:pPr>
            <a:r>
              <a:rPr lang="en-US" sz="1600" dirty="0">
                <a:latin typeface="Calibri" panose="020F0502020204030204" pitchFamily="34" charset="0"/>
              </a:rPr>
              <a:t>Include provisions for student services such as school meal programs</a:t>
            </a:r>
          </a:p>
          <a:p>
            <a:pPr lvl="0">
              <a:buFont typeface="Wingdings" panose="05000000000000000000" pitchFamily="2" charset="2"/>
              <a:buChar char="§"/>
            </a:pPr>
            <a:r>
              <a:rPr lang="en-US" sz="1600" dirty="0">
                <a:latin typeface="Calibri" panose="020F0502020204030204" pitchFamily="34" charset="0"/>
              </a:rPr>
              <a:t>The Yellow Phase and Green Phase: Schools may provide in-person instruction</a:t>
            </a:r>
          </a:p>
          <a:p>
            <a:pPr lvl="0">
              <a:buFont typeface="Wingdings" panose="05000000000000000000" pitchFamily="2" charset="2"/>
              <a:buChar char="§"/>
            </a:pPr>
            <a:endParaRPr lang="en-US" dirty="0"/>
          </a:p>
        </p:txBody>
      </p:sp>
    </p:spTree>
    <p:extLst>
      <p:ext uri="{BB962C8B-B14F-4D97-AF65-F5344CB8AC3E}">
        <p14:creationId xmlns:p14="http://schemas.microsoft.com/office/powerpoint/2010/main" val="1301462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32FBB-BA89-435A-B5BD-646F3BE77A4F}"/>
              </a:ext>
            </a:extLst>
          </p:cNvPr>
          <p:cNvSpPr>
            <a:spLocks noGrp="1"/>
          </p:cNvSpPr>
          <p:nvPr>
            <p:ph type="title"/>
          </p:nvPr>
        </p:nvSpPr>
        <p:spPr>
          <a:xfrm>
            <a:off x="2042382" y="482476"/>
            <a:ext cx="4638745" cy="750300"/>
          </a:xfrm>
        </p:spPr>
        <p:txBody>
          <a:bodyPr/>
          <a:lstStyle/>
          <a:p>
            <a:r>
              <a:rPr lang="en-US" dirty="0"/>
              <a:t>Pandemic Team</a:t>
            </a:r>
          </a:p>
        </p:txBody>
      </p:sp>
      <p:sp>
        <p:nvSpPr>
          <p:cNvPr id="3" name="Text Placeholder 2">
            <a:extLst>
              <a:ext uri="{FF2B5EF4-FFF2-40B4-BE49-F238E27FC236}">
                <a16:creationId xmlns:a16="http://schemas.microsoft.com/office/drawing/2014/main" id="{A988DF00-AEF3-4590-A152-429038CA350C}"/>
              </a:ext>
            </a:extLst>
          </p:cNvPr>
          <p:cNvSpPr>
            <a:spLocks noGrp="1"/>
          </p:cNvSpPr>
          <p:nvPr>
            <p:ph type="body" idx="1"/>
          </p:nvPr>
        </p:nvSpPr>
        <p:spPr>
          <a:xfrm>
            <a:off x="1156291" y="1063657"/>
            <a:ext cx="7020900" cy="2706900"/>
          </a:xfrm>
        </p:spPr>
        <p:txBody>
          <a:bodyPr/>
          <a:lstStyle/>
          <a:p>
            <a:pPr lvl="0">
              <a:buFont typeface="Wingdings" panose="05000000000000000000" pitchFamily="2" charset="2"/>
              <a:buChar char="§"/>
            </a:pPr>
            <a:r>
              <a:rPr lang="en-US" sz="1800" dirty="0">
                <a:latin typeface="Calibri" panose="020F0502020204030204" pitchFamily="34" charset="0"/>
              </a:rPr>
              <a:t>Administration</a:t>
            </a:r>
          </a:p>
          <a:p>
            <a:pPr lvl="0">
              <a:buFont typeface="Wingdings" panose="05000000000000000000" pitchFamily="2" charset="2"/>
              <a:buChar char="§"/>
            </a:pPr>
            <a:r>
              <a:rPr lang="en-US" sz="1800" dirty="0">
                <a:latin typeface="Calibri" panose="020F0502020204030204" pitchFamily="34" charset="0"/>
              </a:rPr>
              <a:t>Parents</a:t>
            </a:r>
          </a:p>
          <a:p>
            <a:pPr lvl="0">
              <a:buFont typeface="Wingdings" panose="05000000000000000000" pitchFamily="2" charset="2"/>
              <a:buChar char="§"/>
            </a:pPr>
            <a:r>
              <a:rPr lang="en-US" sz="1800" dirty="0">
                <a:latin typeface="Calibri" panose="020F0502020204030204" pitchFamily="34" charset="0"/>
              </a:rPr>
              <a:t>Teachers - Special Education Teachers</a:t>
            </a:r>
          </a:p>
          <a:p>
            <a:pPr lvl="0">
              <a:buFont typeface="Wingdings" panose="05000000000000000000" pitchFamily="2" charset="2"/>
              <a:buChar char="§"/>
            </a:pPr>
            <a:r>
              <a:rPr lang="en-US" sz="1800" dirty="0">
                <a:latin typeface="Calibri" panose="020F0502020204030204" pitchFamily="34" charset="0"/>
              </a:rPr>
              <a:t>Transportation, Maintenance, Food Service, and Technology Supervisors</a:t>
            </a:r>
          </a:p>
          <a:p>
            <a:pPr lvl="0">
              <a:buFont typeface="Wingdings" panose="05000000000000000000" pitchFamily="2" charset="2"/>
              <a:buChar char="§"/>
            </a:pPr>
            <a:r>
              <a:rPr lang="en-US" sz="1800" dirty="0">
                <a:latin typeface="Calibri" panose="020F0502020204030204" pitchFamily="34" charset="0"/>
              </a:rPr>
              <a:t>Counselors</a:t>
            </a:r>
          </a:p>
          <a:p>
            <a:pPr lvl="0">
              <a:buFont typeface="Wingdings" panose="05000000000000000000" pitchFamily="2" charset="2"/>
              <a:buChar char="§"/>
            </a:pPr>
            <a:r>
              <a:rPr lang="en-US" sz="1800" dirty="0">
                <a:latin typeface="Calibri" panose="020F0502020204030204" pitchFamily="34" charset="0"/>
              </a:rPr>
              <a:t>Nurses</a:t>
            </a:r>
          </a:p>
          <a:p>
            <a:pPr lvl="0">
              <a:buFont typeface="Wingdings" panose="05000000000000000000" pitchFamily="2" charset="2"/>
              <a:buChar char="§"/>
            </a:pPr>
            <a:r>
              <a:rPr lang="en-US" sz="1800" dirty="0">
                <a:latin typeface="Calibri" panose="020F0502020204030204" pitchFamily="34" charset="0"/>
              </a:rPr>
              <a:t>Support Staff/Aides</a:t>
            </a:r>
          </a:p>
          <a:p>
            <a:pPr lvl="0">
              <a:buFont typeface="Wingdings" panose="05000000000000000000" pitchFamily="2" charset="2"/>
              <a:buChar char="§"/>
            </a:pPr>
            <a:endParaRPr lang="en-US" dirty="0"/>
          </a:p>
        </p:txBody>
      </p:sp>
    </p:spTree>
    <p:extLst>
      <p:ext uri="{BB962C8B-B14F-4D97-AF65-F5344CB8AC3E}">
        <p14:creationId xmlns:p14="http://schemas.microsoft.com/office/powerpoint/2010/main" val="1843815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0AC17-9781-4A58-8726-15081278079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4D25237-2C3C-4118-8782-2FDD4175D8B0}"/>
              </a:ext>
            </a:extLst>
          </p:cNvPr>
          <p:cNvSpPr>
            <a:spLocks noGrp="1"/>
          </p:cNvSpPr>
          <p:nvPr>
            <p:ph type="body" idx="1"/>
          </p:nvPr>
        </p:nvSpPr>
        <p:spPr/>
        <p:txBody>
          <a:bodyPr/>
          <a:lstStyle/>
          <a:p>
            <a:r>
              <a:rPr lang="en-US" dirty="0"/>
              <a:t>Number one goal is the safety of our students and staff</a:t>
            </a:r>
          </a:p>
          <a:p>
            <a:endParaRPr lang="en-US" dirty="0"/>
          </a:p>
        </p:txBody>
      </p:sp>
    </p:spTree>
    <p:extLst>
      <p:ext uri="{BB962C8B-B14F-4D97-AF65-F5344CB8AC3E}">
        <p14:creationId xmlns:p14="http://schemas.microsoft.com/office/powerpoint/2010/main" val="611812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9189E-A079-453D-843D-6FB4E934645E}"/>
              </a:ext>
            </a:extLst>
          </p:cNvPr>
          <p:cNvSpPr>
            <a:spLocks noGrp="1"/>
          </p:cNvSpPr>
          <p:nvPr>
            <p:ph type="title"/>
          </p:nvPr>
        </p:nvSpPr>
        <p:spPr>
          <a:xfrm>
            <a:off x="2821289" y="343697"/>
            <a:ext cx="3846489" cy="750300"/>
          </a:xfrm>
        </p:spPr>
        <p:txBody>
          <a:bodyPr/>
          <a:lstStyle/>
          <a:p>
            <a:r>
              <a:rPr lang="en-US" dirty="0"/>
              <a:t>Enhanced Cleaning</a:t>
            </a:r>
            <a:br>
              <a:rPr lang="en-US" dirty="0"/>
            </a:br>
            <a:endParaRPr lang="en-US" dirty="0"/>
          </a:p>
        </p:txBody>
      </p:sp>
      <p:sp>
        <p:nvSpPr>
          <p:cNvPr id="3" name="Text Placeholder 2">
            <a:extLst>
              <a:ext uri="{FF2B5EF4-FFF2-40B4-BE49-F238E27FC236}">
                <a16:creationId xmlns:a16="http://schemas.microsoft.com/office/drawing/2014/main" id="{0D7297A0-F479-4E50-8EA1-045B2A4A42E8}"/>
              </a:ext>
            </a:extLst>
          </p:cNvPr>
          <p:cNvSpPr>
            <a:spLocks noGrp="1"/>
          </p:cNvSpPr>
          <p:nvPr>
            <p:ph type="body" idx="1"/>
          </p:nvPr>
        </p:nvSpPr>
        <p:spPr>
          <a:xfrm>
            <a:off x="608570" y="1218300"/>
            <a:ext cx="7521760" cy="2706900"/>
          </a:xfrm>
        </p:spPr>
        <p:txBody>
          <a:bodyPr/>
          <a:lstStyle/>
          <a:p>
            <a:pPr>
              <a:buFont typeface="Wingdings" panose="05000000000000000000" pitchFamily="2" charset="2"/>
              <a:buChar char="§"/>
            </a:pPr>
            <a:r>
              <a:rPr lang="en-US" sz="2000" dirty="0">
                <a:latin typeface="Calibri" panose="020F0502020204030204" pitchFamily="34" charset="0"/>
              </a:rPr>
              <a:t>Hand sanitizer will be available in each room</a:t>
            </a:r>
          </a:p>
          <a:p>
            <a:pPr>
              <a:buFont typeface="Wingdings" panose="05000000000000000000" pitchFamily="2" charset="2"/>
              <a:buChar char="§"/>
            </a:pPr>
            <a:r>
              <a:rPr lang="en-US" sz="2000" dirty="0">
                <a:latin typeface="Calibri" panose="020F0502020204030204" pitchFamily="34" charset="0"/>
              </a:rPr>
              <a:t>Teachers will be provided with disposable wipes and spray cleaner to use throughout the day </a:t>
            </a:r>
          </a:p>
          <a:p>
            <a:pPr>
              <a:buFont typeface="Wingdings" panose="05000000000000000000" pitchFamily="2" charset="2"/>
              <a:buChar char="§"/>
            </a:pPr>
            <a:r>
              <a:rPr lang="en-US" sz="2000" dirty="0">
                <a:latin typeface="Calibri" panose="020F0502020204030204" pitchFamily="34" charset="0"/>
              </a:rPr>
              <a:t>Frequent touchpoints (door handles, sinks, etc.) will be cleaned at least twice per day</a:t>
            </a:r>
          </a:p>
          <a:p>
            <a:pPr>
              <a:buFont typeface="Wingdings" panose="05000000000000000000" pitchFamily="2" charset="2"/>
              <a:buChar char="§"/>
            </a:pPr>
            <a:r>
              <a:rPr lang="en-US" sz="2000" dirty="0">
                <a:latin typeface="Calibri" panose="020F0502020204030204" pitchFamily="34" charset="0"/>
              </a:rPr>
              <a:t>Safe, effective cleaning products will be used in all student spaces and on buses every day</a:t>
            </a:r>
          </a:p>
          <a:p>
            <a:pPr>
              <a:buFont typeface="Wingdings" panose="05000000000000000000" pitchFamily="2" charset="2"/>
              <a:buChar char="§"/>
            </a:pPr>
            <a:r>
              <a:rPr lang="en-US" sz="2000" dirty="0">
                <a:latin typeface="Calibri" panose="020F0502020204030204" pitchFamily="34" charset="0"/>
              </a:rPr>
              <a:t>Intense nightly cleaning</a:t>
            </a:r>
          </a:p>
          <a:p>
            <a:endParaRPr lang="en-US" dirty="0"/>
          </a:p>
        </p:txBody>
      </p:sp>
    </p:spTree>
    <p:extLst>
      <p:ext uri="{BB962C8B-B14F-4D97-AF65-F5344CB8AC3E}">
        <p14:creationId xmlns:p14="http://schemas.microsoft.com/office/powerpoint/2010/main" val="1720992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953FA-5409-41EF-AAB3-27AC244C1EEE}"/>
              </a:ext>
            </a:extLst>
          </p:cNvPr>
          <p:cNvSpPr>
            <a:spLocks noGrp="1"/>
          </p:cNvSpPr>
          <p:nvPr>
            <p:ph type="title"/>
          </p:nvPr>
        </p:nvSpPr>
        <p:spPr>
          <a:xfrm>
            <a:off x="1099650" y="491375"/>
            <a:ext cx="7020900" cy="750300"/>
          </a:xfrm>
        </p:spPr>
        <p:txBody>
          <a:bodyPr/>
          <a:lstStyle/>
          <a:p>
            <a:r>
              <a:rPr lang="en-US" dirty="0"/>
              <a:t>Daily Health Screenings</a:t>
            </a:r>
            <a:br>
              <a:rPr lang="en-US" dirty="0"/>
            </a:br>
            <a:endParaRPr lang="en-US" dirty="0"/>
          </a:p>
        </p:txBody>
      </p:sp>
      <p:sp>
        <p:nvSpPr>
          <p:cNvPr id="3" name="Text Placeholder 2">
            <a:extLst>
              <a:ext uri="{FF2B5EF4-FFF2-40B4-BE49-F238E27FC236}">
                <a16:creationId xmlns:a16="http://schemas.microsoft.com/office/drawing/2014/main" id="{0F6CD86A-2A44-42E0-8010-A66BE5448248}"/>
              </a:ext>
            </a:extLst>
          </p:cNvPr>
          <p:cNvSpPr>
            <a:spLocks noGrp="1"/>
          </p:cNvSpPr>
          <p:nvPr>
            <p:ph type="body" idx="1"/>
          </p:nvPr>
        </p:nvSpPr>
        <p:spPr>
          <a:xfrm>
            <a:off x="739140" y="1033566"/>
            <a:ext cx="7909560" cy="2706900"/>
          </a:xfrm>
        </p:spPr>
        <p:txBody>
          <a:bodyPr/>
          <a:lstStyle/>
          <a:p>
            <a:pPr>
              <a:buFont typeface="Wingdings" panose="05000000000000000000" pitchFamily="2" charset="2"/>
              <a:buChar char="§"/>
            </a:pPr>
            <a:r>
              <a:rPr lang="en-US" sz="1800" dirty="0">
                <a:latin typeface="Calibri" panose="020F0502020204030204" pitchFamily="34" charset="0"/>
              </a:rPr>
              <a:t>Students &amp; staff who are not feeling or who have an elevated temperature must stay home </a:t>
            </a:r>
          </a:p>
          <a:p>
            <a:pPr>
              <a:buFont typeface="Wingdings" panose="05000000000000000000" pitchFamily="2" charset="2"/>
              <a:buChar char="§"/>
            </a:pPr>
            <a:r>
              <a:rPr lang="en-US" sz="1800" dirty="0">
                <a:latin typeface="Calibri" panose="020F0502020204030204" pitchFamily="34" charset="0"/>
              </a:rPr>
              <a:t>Parents will be asked to self monitor symptoms prior to children coming to school or getting on the bus</a:t>
            </a:r>
          </a:p>
          <a:p>
            <a:pPr>
              <a:buFont typeface="Wingdings" panose="05000000000000000000" pitchFamily="2" charset="2"/>
              <a:buChar char="§"/>
            </a:pPr>
            <a:r>
              <a:rPr lang="en-US" sz="1800" dirty="0">
                <a:latin typeface="Calibri" panose="020F0502020204030204" pitchFamily="34" charset="0"/>
              </a:rPr>
              <a:t>All student and staff will have their temperature taken when they arrive at school</a:t>
            </a:r>
          </a:p>
          <a:p>
            <a:pPr>
              <a:buFont typeface="Wingdings" panose="05000000000000000000" pitchFamily="2" charset="2"/>
              <a:buChar char="§"/>
            </a:pPr>
            <a:r>
              <a:rPr lang="en-US" sz="1800" dirty="0">
                <a:latin typeface="Calibri" panose="020F0502020204030204" pitchFamily="34" charset="0"/>
              </a:rPr>
              <a:t> Anyone with a temperature above 100.4 degrees will be sent to the nurse, who will conduct a secondary temperature reading and evaluate the individual</a:t>
            </a:r>
          </a:p>
          <a:p>
            <a:endParaRPr lang="en-US" dirty="0"/>
          </a:p>
        </p:txBody>
      </p:sp>
    </p:spTree>
    <p:extLst>
      <p:ext uri="{BB962C8B-B14F-4D97-AF65-F5344CB8AC3E}">
        <p14:creationId xmlns:p14="http://schemas.microsoft.com/office/powerpoint/2010/main" val="3064519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2ABFDF-8BAF-4F03-9950-128BB556B132}"/>
              </a:ext>
            </a:extLst>
          </p:cNvPr>
          <p:cNvSpPr>
            <a:spLocks noGrp="1"/>
          </p:cNvSpPr>
          <p:nvPr>
            <p:ph type="body" idx="1"/>
          </p:nvPr>
        </p:nvSpPr>
        <p:spPr>
          <a:xfrm>
            <a:off x="680794" y="500584"/>
            <a:ext cx="7628899" cy="3129809"/>
          </a:xfrm>
        </p:spPr>
        <p:txBody>
          <a:bodyPr/>
          <a:lstStyle/>
          <a:p>
            <a:pPr>
              <a:buFont typeface="Wingdings" panose="05000000000000000000" pitchFamily="2" charset="2"/>
              <a:buChar char="§"/>
            </a:pPr>
            <a:r>
              <a:rPr lang="en-US" sz="2000" dirty="0">
                <a:latin typeface="Calibri" panose="020F0502020204030204" pitchFamily="34" charset="0"/>
              </a:rPr>
              <a:t>Desks will be spaced as far apart as possible in class</a:t>
            </a:r>
          </a:p>
          <a:p>
            <a:pPr>
              <a:buFont typeface="Wingdings" panose="05000000000000000000" pitchFamily="2" charset="2"/>
              <a:buChar char="§"/>
            </a:pPr>
            <a:r>
              <a:rPr lang="en-US" sz="2000" dirty="0">
                <a:latin typeface="Calibri" panose="020F0502020204030204" pitchFamily="34" charset="0"/>
              </a:rPr>
              <a:t>Classrooms will be decluttered to provide maximum space</a:t>
            </a:r>
          </a:p>
          <a:p>
            <a:pPr>
              <a:buFont typeface="Wingdings" panose="05000000000000000000" pitchFamily="2" charset="2"/>
              <a:buChar char="§"/>
            </a:pPr>
            <a:r>
              <a:rPr lang="en-US" sz="2000" dirty="0">
                <a:latin typeface="Calibri" panose="020F0502020204030204" pitchFamily="34" charset="0"/>
              </a:rPr>
              <a:t>Utilization of all classrooms and auxiliary spaces </a:t>
            </a:r>
          </a:p>
          <a:p>
            <a:pPr>
              <a:buFont typeface="Wingdings" panose="05000000000000000000" pitchFamily="2" charset="2"/>
              <a:buChar char="§"/>
            </a:pPr>
            <a:r>
              <a:rPr lang="en-US" sz="2000" dirty="0">
                <a:latin typeface="Calibri" panose="020F0502020204030204" pitchFamily="34" charset="0"/>
              </a:rPr>
              <a:t>Seating charts will be required on buses and in classrooms</a:t>
            </a:r>
          </a:p>
          <a:p>
            <a:pPr>
              <a:buFont typeface="Wingdings" panose="05000000000000000000" pitchFamily="2" charset="2"/>
              <a:buChar char="§"/>
            </a:pPr>
            <a:r>
              <a:rPr lang="en-US" sz="2000" dirty="0">
                <a:latin typeface="Calibri" panose="020F0502020204030204" pitchFamily="34" charset="0"/>
              </a:rPr>
              <a:t>Transitions will be limited throughout the school day</a:t>
            </a:r>
          </a:p>
          <a:p>
            <a:pPr>
              <a:buFont typeface="Wingdings" panose="05000000000000000000" pitchFamily="2" charset="2"/>
              <a:buChar char="§"/>
            </a:pPr>
            <a:r>
              <a:rPr lang="en-US" sz="2000" dirty="0">
                <a:latin typeface="Calibri" panose="020F0502020204030204" pitchFamily="34" charset="0"/>
              </a:rPr>
              <a:t>Common areas will be limited</a:t>
            </a:r>
          </a:p>
          <a:p>
            <a:pPr>
              <a:buFont typeface="Wingdings" panose="05000000000000000000" pitchFamily="2" charset="2"/>
              <a:buChar char="§"/>
            </a:pPr>
            <a:r>
              <a:rPr lang="en-US" sz="2000" dirty="0">
                <a:latin typeface="Calibri" panose="020F0502020204030204" pitchFamily="34" charset="0"/>
              </a:rPr>
              <a:t>We will use disposable trays for lunch</a:t>
            </a:r>
          </a:p>
          <a:p>
            <a:pPr>
              <a:buFont typeface="Wingdings" panose="05000000000000000000" pitchFamily="2" charset="2"/>
              <a:buChar char="§"/>
            </a:pPr>
            <a:r>
              <a:rPr lang="en-US" sz="2000" dirty="0">
                <a:latin typeface="Calibri" panose="020F0502020204030204" pitchFamily="34" charset="0"/>
              </a:rPr>
              <a:t>Capacity will be limited in the middle and high school cafeterias</a:t>
            </a:r>
          </a:p>
          <a:p>
            <a:pPr>
              <a:buFont typeface="Wingdings" panose="05000000000000000000" pitchFamily="2" charset="2"/>
              <a:buChar char="§"/>
            </a:pPr>
            <a:r>
              <a:rPr lang="en-US" sz="2000" dirty="0">
                <a:latin typeface="Calibri" panose="020F0502020204030204" pitchFamily="34" charset="0"/>
              </a:rPr>
              <a:t>Elementary students will eat their classrooms</a:t>
            </a:r>
          </a:p>
        </p:txBody>
      </p:sp>
    </p:spTree>
    <p:extLst>
      <p:ext uri="{BB962C8B-B14F-4D97-AF65-F5344CB8AC3E}">
        <p14:creationId xmlns:p14="http://schemas.microsoft.com/office/powerpoint/2010/main" val="3146627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00D8E6-ED91-4C71-98FF-0C341F944A12}"/>
              </a:ext>
            </a:extLst>
          </p:cNvPr>
          <p:cNvSpPr>
            <a:spLocks noGrp="1"/>
          </p:cNvSpPr>
          <p:nvPr>
            <p:ph type="body" idx="1"/>
          </p:nvPr>
        </p:nvSpPr>
        <p:spPr>
          <a:xfrm>
            <a:off x="996105" y="556398"/>
            <a:ext cx="7020900" cy="2706900"/>
          </a:xfrm>
        </p:spPr>
        <p:txBody>
          <a:bodyPr/>
          <a:lstStyle/>
          <a:p>
            <a:pPr>
              <a:buFont typeface="Wingdings" panose="05000000000000000000" pitchFamily="2" charset="2"/>
              <a:buChar char="§"/>
            </a:pPr>
            <a:r>
              <a:rPr lang="en-US" sz="1800" dirty="0">
                <a:latin typeface="Calibri" panose="020F0502020204030204" pitchFamily="34" charset="0"/>
              </a:rPr>
              <a:t>Posters will be hung throughout each building emphasizing good hygiene practices </a:t>
            </a:r>
          </a:p>
          <a:p>
            <a:pPr>
              <a:buFont typeface="Wingdings" panose="05000000000000000000" pitchFamily="2" charset="2"/>
              <a:buChar char="§"/>
            </a:pPr>
            <a:r>
              <a:rPr lang="en-US" sz="1800" dirty="0">
                <a:latin typeface="Calibri" panose="020F0502020204030204" pitchFamily="34" charset="0"/>
              </a:rPr>
              <a:t>Student and staff will be encouraged to wash hands frequently (before and after eating, when changing rooms, etc.) and not share school supplies </a:t>
            </a:r>
          </a:p>
          <a:p>
            <a:pPr>
              <a:buFont typeface="Wingdings" panose="05000000000000000000" pitchFamily="2" charset="2"/>
              <a:buChar char="§"/>
            </a:pPr>
            <a:r>
              <a:rPr lang="en-US" sz="1800" dirty="0">
                <a:latin typeface="Calibri" panose="020F0502020204030204" pitchFamily="34" charset="0"/>
              </a:rPr>
              <a:t>Students should not share materials</a:t>
            </a:r>
          </a:p>
          <a:p>
            <a:pPr>
              <a:buFont typeface="Wingdings" panose="05000000000000000000" pitchFamily="2" charset="2"/>
              <a:buChar char="§"/>
            </a:pPr>
            <a:r>
              <a:rPr lang="en-US" sz="1800" dirty="0">
                <a:latin typeface="Calibri" panose="020F0502020204030204" pitchFamily="34" charset="0"/>
              </a:rPr>
              <a:t>Students should have their own water bottle</a:t>
            </a:r>
          </a:p>
          <a:p>
            <a:pPr>
              <a:buFont typeface="Wingdings" panose="05000000000000000000" pitchFamily="2" charset="2"/>
              <a:buChar char="§"/>
            </a:pPr>
            <a:r>
              <a:rPr lang="en-US" sz="1800" dirty="0">
                <a:latin typeface="Calibri" panose="020F0502020204030204" pitchFamily="34" charset="0"/>
              </a:rPr>
              <a:t>We will provide individual resources for students in K-5</a:t>
            </a:r>
          </a:p>
          <a:p>
            <a:pPr>
              <a:buFont typeface="Wingdings" panose="05000000000000000000" pitchFamily="2" charset="2"/>
              <a:buChar char="§"/>
            </a:pPr>
            <a:r>
              <a:rPr lang="en-US" sz="1800" dirty="0">
                <a:latin typeface="Calibri" panose="020F0502020204030204" pitchFamily="34" charset="0"/>
              </a:rPr>
              <a:t>Parent pick-up at the Elementary Center will change</a:t>
            </a:r>
          </a:p>
          <a:p>
            <a:pPr>
              <a:buFont typeface="Wingdings" panose="05000000000000000000" pitchFamily="2" charset="2"/>
              <a:buChar char="§"/>
            </a:pPr>
            <a:r>
              <a:rPr lang="en-US" sz="1800" dirty="0">
                <a:latin typeface="Calibri" panose="020F0502020204030204" pitchFamily="34" charset="0"/>
              </a:rPr>
              <a:t>Parents will stay in cars, similar to parent drop-off</a:t>
            </a:r>
          </a:p>
          <a:p>
            <a:pPr>
              <a:buFont typeface="Wingdings" panose="05000000000000000000" pitchFamily="2" charset="2"/>
              <a:buChar char="§"/>
            </a:pPr>
            <a:endParaRPr lang="en-US" sz="1800" dirty="0">
              <a:latin typeface="Calibri" panose="020F0502020204030204" pitchFamily="34" charset="0"/>
            </a:endParaRPr>
          </a:p>
          <a:p>
            <a:pPr>
              <a:buFont typeface="Wingdings" panose="05000000000000000000" pitchFamily="2" charset="2"/>
              <a:buChar char="§"/>
            </a:pPr>
            <a:endParaRPr lang="en-US" dirty="0">
              <a:latin typeface="Calibri" panose="020F0502020204030204" pitchFamily="34" charset="0"/>
            </a:endParaRPr>
          </a:p>
        </p:txBody>
      </p:sp>
    </p:spTree>
    <p:extLst>
      <p:ext uri="{BB962C8B-B14F-4D97-AF65-F5344CB8AC3E}">
        <p14:creationId xmlns:p14="http://schemas.microsoft.com/office/powerpoint/2010/main" val="4032287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D6E1-19A7-4769-871A-A5431EB6067B}"/>
              </a:ext>
            </a:extLst>
          </p:cNvPr>
          <p:cNvSpPr>
            <a:spLocks noGrp="1"/>
          </p:cNvSpPr>
          <p:nvPr>
            <p:ph type="title"/>
          </p:nvPr>
        </p:nvSpPr>
        <p:spPr>
          <a:xfrm>
            <a:off x="3131929" y="569405"/>
            <a:ext cx="3342290" cy="750300"/>
          </a:xfrm>
        </p:spPr>
        <p:txBody>
          <a:bodyPr/>
          <a:lstStyle/>
          <a:p>
            <a:r>
              <a:rPr lang="en-US" dirty="0"/>
              <a:t>Face Masks/Shields</a:t>
            </a:r>
          </a:p>
        </p:txBody>
      </p:sp>
      <p:sp>
        <p:nvSpPr>
          <p:cNvPr id="3" name="Text Placeholder 2">
            <a:extLst>
              <a:ext uri="{FF2B5EF4-FFF2-40B4-BE49-F238E27FC236}">
                <a16:creationId xmlns:a16="http://schemas.microsoft.com/office/drawing/2014/main" id="{2E70DB34-C2AE-491C-A5EF-0ABC8C44186F}"/>
              </a:ext>
            </a:extLst>
          </p:cNvPr>
          <p:cNvSpPr>
            <a:spLocks noGrp="1"/>
          </p:cNvSpPr>
          <p:nvPr>
            <p:ph type="body" idx="1"/>
          </p:nvPr>
        </p:nvSpPr>
        <p:spPr>
          <a:xfrm>
            <a:off x="1049500" y="1283914"/>
            <a:ext cx="7020900" cy="2706900"/>
          </a:xfrm>
        </p:spPr>
        <p:txBody>
          <a:bodyPr/>
          <a:lstStyle/>
          <a:p>
            <a:pPr>
              <a:buFont typeface="Wingdings" panose="05000000000000000000" pitchFamily="2" charset="2"/>
              <a:buChar char="§"/>
            </a:pPr>
            <a:r>
              <a:rPr lang="en-US" sz="2000" dirty="0">
                <a:latin typeface="Calibri" panose="020F0502020204030204" pitchFamily="34" charset="0"/>
              </a:rPr>
              <a:t>Students and staff will be required to wear a mask when they enter or exit the buildings</a:t>
            </a:r>
          </a:p>
          <a:p>
            <a:pPr>
              <a:buFont typeface="Wingdings" panose="05000000000000000000" pitchFamily="2" charset="2"/>
              <a:buChar char="§"/>
            </a:pPr>
            <a:r>
              <a:rPr lang="en-US" sz="2000" dirty="0">
                <a:latin typeface="Calibri" panose="020F0502020204030204" pitchFamily="34" charset="0"/>
              </a:rPr>
              <a:t>When they are in common spaces and when they are unable to maintain social distance from others (example – working one on one with student/Students as lab partners</a:t>
            </a:r>
          </a:p>
          <a:p>
            <a:pPr>
              <a:buFont typeface="Wingdings" panose="05000000000000000000" pitchFamily="2" charset="2"/>
              <a:buChar char="§"/>
            </a:pPr>
            <a:r>
              <a:rPr lang="en-US" sz="2000" dirty="0">
                <a:latin typeface="Calibri" panose="020F0502020204030204" pitchFamily="34" charset="0"/>
              </a:rPr>
              <a:t>They will not be required to a wear a mask when they are at their seat in class</a:t>
            </a:r>
          </a:p>
          <a:p>
            <a:pPr>
              <a:buFont typeface="Wingdings" panose="05000000000000000000" pitchFamily="2" charset="2"/>
              <a:buChar char="§"/>
            </a:pPr>
            <a:r>
              <a:rPr lang="en-US" sz="2000" dirty="0">
                <a:latin typeface="Calibri" panose="020F0502020204030204" pitchFamily="34" charset="0"/>
              </a:rPr>
              <a:t>Masks will be required when riding the bus</a:t>
            </a:r>
          </a:p>
        </p:txBody>
      </p:sp>
    </p:spTree>
    <p:extLst>
      <p:ext uri="{BB962C8B-B14F-4D97-AF65-F5344CB8AC3E}">
        <p14:creationId xmlns:p14="http://schemas.microsoft.com/office/powerpoint/2010/main" val="3918746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B40225-75AF-43D8-8BB8-E2142732716F}"/>
              </a:ext>
            </a:extLst>
          </p:cNvPr>
          <p:cNvSpPr>
            <a:spLocks noGrp="1"/>
          </p:cNvSpPr>
          <p:nvPr>
            <p:ph type="body" idx="1"/>
          </p:nvPr>
        </p:nvSpPr>
        <p:spPr>
          <a:xfrm>
            <a:off x="996104" y="803353"/>
            <a:ext cx="7020900" cy="2706900"/>
          </a:xfrm>
        </p:spPr>
        <p:txBody>
          <a:bodyPr/>
          <a:lstStyle/>
          <a:p>
            <a:pPr>
              <a:buFont typeface="Wingdings" panose="05000000000000000000" pitchFamily="2" charset="2"/>
              <a:buChar char="§"/>
            </a:pPr>
            <a:r>
              <a:rPr lang="en-US" sz="1800" dirty="0">
                <a:latin typeface="Calibri" panose="020F0502020204030204" pitchFamily="34" charset="0"/>
              </a:rPr>
              <a:t>Only essential personnel providing service to our students will be permitted in the buildings</a:t>
            </a:r>
          </a:p>
          <a:p>
            <a:pPr>
              <a:buFont typeface="Wingdings" panose="05000000000000000000" pitchFamily="2" charset="2"/>
              <a:buChar char="§"/>
            </a:pPr>
            <a:r>
              <a:rPr lang="en-US" sz="1800" dirty="0">
                <a:latin typeface="Calibri" panose="020F0502020204030204" pitchFamily="34" charset="0"/>
              </a:rPr>
              <a:t>Bus transportation is currently limited to two per seat, 3 with family members</a:t>
            </a:r>
          </a:p>
          <a:p>
            <a:pPr>
              <a:buFont typeface="Wingdings" panose="05000000000000000000" pitchFamily="2" charset="2"/>
              <a:buChar char="§"/>
            </a:pPr>
            <a:r>
              <a:rPr lang="en-US" sz="1800" dirty="0">
                <a:latin typeface="Calibri" panose="020F0502020204030204" pitchFamily="34" charset="0"/>
              </a:rPr>
              <a:t>Cleaning of buses will be done between runs</a:t>
            </a:r>
          </a:p>
          <a:p>
            <a:pPr>
              <a:buFont typeface="Wingdings" panose="05000000000000000000" pitchFamily="2" charset="2"/>
              <a:buChar char="§"/>
            </a:pPr>
            <a:r>
              <a:rPr lang="en-US" sz="1800" dirty="0">
                <a:latin typeface="Calibri" panose="020F0502020204030204" pitchFamily="34" charset="0"/>
              </a:rPr>
              <a:t>We will not provide bus passes except for custodial care</a:t>
            </a:r>
          </a:p>
          <a:p>
            <a:pPr>
              <a:buFont typeface="Wingdings" panose="05000000000000000000" pitchFamily="2" charset="2"/>
              <a:buChar char="§"/>
            </a:pPr>
            <a:r>
              <a:rPr lang="en-US" sz="1800" dirty="0">
                <a:latin typeface="Calibri" panose="020F0502020204030204" pitchFamily="34" charset="0"/>
              </a:rPr>
              <a:t>The district will follow the CDC guidelines for COVID-19 including local Department of Health contract tracing protocols</a:t>
            </a:r>
          </a:p>
          <a:p>
            <a:pPr>
              <a:buFont typeface="Wingdings" panose="05000000000000000000" pitchFamily="2" charset="2"/>
              <a:buChar char="§"/>
            </a:pPr>
            <a:endParaRPr lang="en-US" dirty="0">
              <a:latin typeface="Calibri" panose="020F0502020204030204" pitchFamily="34" charset="0"/>
            </a:endParaRPr>
          </a:p>
          <a:p>
            <a:pPr>
              <a:buFont typeface="Wingdings" panose="05000000000000000000" pitchFamily="2" charset="2"/>
              <a:buChar char="§"/>
            </a:pPr>
            <a:endParaRPr lang="en-US" dirty="0">
              <a:latin typeface="Calibri" panose="020F0502020204030204" pitchFamily="34" charset="0"/>
            </a:endParaRPr>
          </a:p>
        </p:txBody>
      </p:sp>
    </p:spTree>
    <p:extLst>
      <p:ext uri="{BB962C8B-B14F-4D97-AF65-F5344CB8AC3E}">
        <p14:creationId xmlns:p14="http://schemas.microsoft.com/office/powerpoint/2010/main" val="2934084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D5690-863A-4DD2-80D0-E431FC4AB14A}"/>
              </a:ext>
            </a:extLst>
          </p:cNvPr>
          <p:cNvSpPr>
            <a:spLocks noGrp="1"/>
          </p:cNvSpPr>
          <p:nvPr>
            <p:ph type="title"/>
          </p:nvPr>
        </p:nvSpPr>
        <p:spPr>
          <a:xfrm>
            <a:off x="1993129" y="676578"/>
            <a:ext cx="3773597" cy="525366"/>
          </a:xfrm>
        </p:spPr>
        <p:txBody>
          <a:bodyPr/>
          <a:lstStyle/>
          <a:p>
            <a:r>
              <a:rPr lang="en-US" sz="2800" dirty="0">
                <a:latin typeface="Calibri" panose="020F0502020204030204" pitchFamily="34" charset="0"/>
              </a:rPr>
              <a:t>Athletics/Activities</a:t>
            </a:r>
            <a:br>
              <a:rPr lang="en-US" sz="3200" dirty="0"/>
            </a:br>
            <a:endParaRPr lang="en-US" dirty="0"/>
          </a:p>
        </p:txBody>
      </p:sp>
      <p:sp>
        <p:nvSpPr>
          <p:cNvPr id="3" name="Text Placeholder 2">
            <a:extLst>
              <a:ext uri="{FF2B5EF4-FFF2-40B4-BE49-F238E27FC236}">
                <a16:creationId xmlns:a16="http://schemas.microsoft.com/office/drawing/2014/main" id="{A8245340-B31D-4F35-BB3E-245D0B5FE3B2}"/>
              </a:ext>
            </a:extLst>
          </p:cNvPr>
          <p:cNvSpPr>
            <a:spLocks noGrp="1"/>
          </p:cNvSpPr>
          <p:nvPr>
            <p:ph type="body" idx="1"/>
          </p:nvPr>
        </p:nvSpPr>
        <p:spPr>
          <a:xfrm>
            <a:off x="951915" y="939261"/>
            <a:ext cx="7240170" cy="2706900"/>
          </a:xfrm>
        </p:spPr>
        <p:txBody>
          <a:bodyPr/>
          <a:lstStyle/>
          <a:p>
            <a:pPr>
              <a:buFont typeface="Wingdings" panose="05000000000000000000" pitchFamily="2" charset="2"/>
              <a:buChar char="§"/>
            </a:pPr>
            <a:endParaRPr lang="en-US" sz="1600" dirty="0">
              <a:latin typeface="Calibri" panose="020F0502020204030204" pitchFamily="34" charset="0"/>
            </a:endParaRPr>
          </a:p>
          <a:p>
            <a:pPr>
              <a:buFont typeface="Wingdings" panose="05000000000000000000" pitchFamily="2" charset="2"/>
              <a:buChar char="§"/>
            </a:pPr>
            <a:r>
              <a:rPr lang="en-US" sz="1600" dirty="0"/>
              <a:t>The NESD will take the necessary precautions and recommendations from the federal, state, and local governments, CDC, PA DOH, as well as the NFHS and PIAA. </a:t>
            </a:r>
          </a:p>
          <a:p>
            <a:pPr>
              <a:buFont typeface="Wingdings" panose="05000000000000000000" pitchFamily="2" charset="2"/>
              <a:buChar char="§"/>
            </a:pPr>
            <a:r>
              <a:rPr lang="en-US" sz="1600" dirty="0"/>
              <a:t>The NESD realizes the knowledge regarding COVID-19 is constantly changing as new information and treatments become available.  These recommendations will be adjusted as needed as new information becomes available in order to decrease the risk of exposure for our staff, students, and spectators.</a:t>
            </a:r>
          </a:p>
          <a:p>
            <a:endParaRPr lang="en-US" dirty="0"/>
          </a:p>
        </p:txBody>
      </p:sp>
    </p:spTree>
    <p:extLst>
      <p:ext uri="{BB962C8B-B14F-4D97-AF65-F5344CB8AC3E}">
        <p14:creationId xmlns:p14="http://schemas.microsoft.com/office/powerpoint/2010/main" val="252870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a:off x="1049500" y="796175"/>
            <a:ext cx="7326938"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980000"/>
                </a:solidFill>
                <a:latin typeface="Times New Roman"/>
                <a:ea typeface="Times New Roman"/>
                <a:cs typeface="Times New Roman"/>
                <a:sym typeface="Times New Roman"/>
              </a:rPr>
              <a:t>ERIE COUNTY COVID-19 STATISTICS</a:t>
            </a:r>
            <a:endParaRPr dirty="0">
              <a:solidFill>
                <a:srgbClr val="980000"/>
              </a:solidFill>
              <a:latin typeface="Times New Roman"/>
              <a:ea typeface="Times New Roman"/>
              <a:cs typeface="Times New Roman"/>
              <a:sym typeface="Times New Roman"/>
            </a:endParaRPr>
          </a:p>
        </p:txBody>
      </p:sp>
      <p:sp>
        <p:nvSpPr>
          <p:cNvPr id="45" name="Google Shape;45;p13"/>
          <p:cNvSpPr txBox="1">
            <a:spLocks noGrp="1"/>
          </p:cNvSpPr>
          <p:nvPr>
            <p:ph type="body" idx="1"/>
          </p:nvPr>
        </p:nvSpPr>
        <p:spPr>
          <a:xfrm>
            <a:off x="767562" y="1307196"/>
            <a:ext cx="7448689" cy="3238106"/>
          </a:xfrm>
          <a:prstGeom prst="rect">
            <a:avLst/>
          </a:prstGeom>
        </p:spPr>
        <p:txBody>
          <a:bodyPr spcFirstLastPara="1" wrap="square" lIns="91425" tIns="91425" rIns="91425" bIns="91425" anchor="t" anchorCtr="0">
            <a:noAutofit/>
          </a:bodyPr>
          <a:lstStyle/>
          <a:p>
            <a:pPr lvl="0" algn="l" rtl="0">
              <a:spcBef>
                <a:spcPts val="600"/>
              </a:spcBef>
              <a:spcAft>
                <a:spcPts val="0"/>
              </a:spcAft>
              <a:buClr>
                <a:srgbClr val="980000"/>
              </a:buClr>
              <a:buSzPts val="2400"/>
              <a:buFont typeface="Wingdings" panose="05000000000000000000" pitchFamily="2" charset="2"/>
              <a:buChar char="§"/>
            </a:pPr>
            <a:r>
              <a:rPr lang="en" u="sng" dirty="0">
                <a:solidFill>
                  <a:schemeClr val="hlink"/>
                </a:solidFill>
                <a:latin typeface="Times New Roman"/>
                <a:ea typeface="Times New Roman"/>
                <a:cs typeface="Times New Roman"/>
                <a:sym typeface="Times New Roman"/>
                <a:hlinkClick r:id="rId3"/>
              </a:rPr>
              <a:t>Total cases (as of 6/17): 478</a:t>
            </a:r>
            <a:endParaRPr dirty="0">
              <a:latin typeface="Times New Roman"/>
              <a:ea typeface="Times New Roman"/>
              <a:cs typeface="Times New Roman"/>
              <a:sym typeface="Times New Roman"/>
            </a:endParaRPr>
          </a:p>
          <a:p>
            <a:pPr lvl="1" algn="l" rtl="0">
              <a:spcBef>
                <a:spcPts val="0"/>
              </a:spcBef>
              <a:spcAft>
                <a:spcPts val="0"/>
              </a:spcAft>
              <a:buClr>
                <a:srgbClr val="980000"/>
              </a:buClr>
              <a:buSzPts val="2400"/>
              <a:buFont typeface="Wingdings" panose="05000000000000000000" pitchFamily="2" charset="2"/>
              <a:buChar char="§"/>
            </a:pPr>
            <a:r>
              <a:rPr lang="en" dirty="0">
                <a:latin typeface="Times New Roman"/>
                <a:ea typeface="Times New Roman"/>
                <a:cs typeface="Times New Roman"/>
                <a:sym typeface="Times New Roman"/>
              </a:rPr>
              <a:t>152 active cases</a:t>
            </a:r>
            <a:endParaRPr dirty="0">
              <a:latin typeface="Times New Roman"/>
              <a:ea typeface="Times New Roman"/>
              <a:cs typeface="Times New Roman"/>
              <a:sym typeface="Times New Roman"/>
            </a:endParaRPr>
          </a:p>
          <a:p>
            <a:pPr lvl="1" algn="l" rtl="0">
              <a:spcBef>
                <a:spcPts val="0"/>
              </a:spcBef>
              <a:spcAft>
                <a:spcPts val="0"/>
              </a:spcAft>
              <a:buClr>
                <a:srgbClr val="980000"/>
              </a:buClr>
              <a:buSzPts val="2400"/>
              <a:buFont typeface="Wingdings" panose="05000000000000000000" pitchFamily="2" charset="2"/>
              <a:buChar char="§"/>
            </a:pPr>
            <a:r>
              <a:rPr lang="en" dirty="0">
                <a:latin typeface="Times New Roman"/>
                <a:ea typeface="Times New Roman"/>
                <a:cs typeface="Times New Roman"/>
                <a:sym typeface="Times New Roman"/>
              </a:rPr>
              <a:t>317 recovered cases</a:t>
            </a:r>
            <a:endParaRPr dirty="0">
              <a:latin typeface="Times New Roman"/>
              <a:ea typeface="Times New Roman"/>
              <a:cs typeface="Times New Roman"/>
              <a:sym typeface="Times New Roman"/>
            </a:endParaRPr>
          </a:p>
          <a:p>
            <a:pPr lvl="1">
              <a:buClr>
                <a:srgbClr val="980000"/>
              </a:buClr>
              <a:buFont typeface="Wingdings" panose="05000000000000000000" pitchFamily="2" charset="2"/>
              <a:buChar char="§"/>
            </a:pPr>
            <a:r>
              <a:rPr lang="en" dirty="0">
                <a:latin typeface="Times New Roman"/>
                <a:ea typeface="Times New Roman"/>
                <a:cs typeface="Times New Roman"/>
                <a:sym typeface="Times New Roman"/>
              </a:rPr>
              <a:t>7 deaths</a:t>
            </a:r>
            <a:endParaRPr dirty="0">
              <a:latin typeface="Times New Roman"/>
              <a:ea typeface="Times New Roman"/>
              <a:cs typeface="Times New Roman"/>
              <a:sym typeface="Times New Roman"/>
            </a:endParaRPr>
          </a:p>
          <a:p>
            <a:pPr lvl="1">
              <a:buClr>
                <a:srgbClr val="980000"/>
              </a:buClr>
              <a:buFont typeface="Wingdings" panose="05000000000000000000" pitchFamily="2" charset="2"/>
              <a:buChar char="§"/>
            </a:pPr>
            <a:r>
              <a:rPr lang="en" dirty="0">
                <a:latin typeface="Times New Roman"/>
                <a:ea typeface="Times New Roman"/>
                <a:cs typeface="Times New Roman"/>
                <a:sym typeface="Times New Roman"/>
              </a:rPr>
              <a:t>10% of all cases are children ages 0-18 years old</a:t>
            </a:r>
            <a:endParaRPr dirty="0">
              <a:latin typeface="Times New Roman"/>
              <a:ea typeface="Times New Roman"/>
              <a:cs typeface="Times New Roman"/>
              <a:sym typeface="Times New Roman"/>
            </a:endParaRPr>
          </a:p>
          <a:p>
            <a:pPr lvl="0" algn="l" rtl="0">
              <a:spcBef>
                <a:spcPts val="0"/>
              </a:spcBef>
              <a:spcAft>
                <a:spcPts val="0"/>
              </a:spcAft>
              <a:buClr>
                <a:srgbClr val="980000"/>
              </a:buClr>
              <a:buSzPts val="2400"/>
              <a:buFont typeface="Wingdings" panose="05000000000000000000" pitchFamily="2" charset="2"/>
              <a:buChar char="§"/>
            </a:pPr>
            <a:r>
              <a:rPr lang="en" u="sng" dirty="0">
                <a:solidFill>
                  <a:schemeClr val="hlink"/>
                </a:solidFill>
                <a:latin typeface="Times New Roman"/>
                <a:ea typeface="Times New Roman"/>
                <a:cs typeface="Times New Roman"/>
                <a:sym typeface="Times New Roman"/>
                <a:hlinkClick r:id="rId4"/>
              </a:rPr>
              <a:t>10 confirmed cases in 16428 zip code</a:t>
            </a:r>
            <a:endParaRPr lang="en" u="sng" dirty="0">
              <a:solidFill>
                <a:schemeClr val="hlink"/>
              </a:solidFill>
              <a:latin typeface="Times New Roman"/>
              <a:ea typeface="Times New Roman"/>
              <a:cs typeface="Times New Roman"/>
              <a:sym typeface="Times New Roman"/>
            </a:endParaRPr>
          </a:p>
          <a:p>
            <a:pPr lvl="0" algn="l" rtl="0">
              <a:spcBef>
                <a:spcPts val="0"/>
              </a:spcBef>
              <a:spcAft>
                <a:spcPts val="0"/>
              </a:spcAft>
              <a:buClr>
                <a:srgbClr val="980000"/>
              </a:buClr>
              <a:buSzPts val="2400"/>
              <a:buFont typeface="Wingdings" panose="05000000000000000000" pitchFamily="2" charset="2"/>
              <a:buChar char="§"/>
            </a:pPr>
            <a:endParaRPr lang="en" u="sng" dirty="0">
              <a:solidFill>
                <a:schemeClr val="hlink"/>
              </a:solidFill>
              <a:latin typeface="Times New Roman"/>
              <a:ea typeface="Times New Roman"/>
              <a:cs typeface="Times New Roman"/>
              <a:sym typeface="Times New Roman"/>
            </a:endParaRPr>
          </a:p>
          <a:p>
            <a:pPr marL="3733800" lvl="8" indent="0">
              <a:buClr>
                <a:srgbClr val="980000"/>
              </a:buClr>
              <a:buNone/>
            </a:pPr>
            <a:r>
              <a:rPr lang="en" sz="1600" dirty="0">
                <a:solidFill>
                  <a:schemeClr val="hlink"/>
                </a:solidFill>
                <a:latin typeface="Times New Roman"/>
                <a:ea typeface="Times New Roman"/>
                <a:cs typeface="Times New Roman"/>
                <a:sym typeface="Times New Roman"/>
              </a:rPr>
              <a:t>                           </a:t>
            </a:r>
            <a:r>
              <a:rPr lang="en" sz="1400" dirty="0">
                <a:solidFill>
                  <a:schemeClr val="hlink"/>
                </a:solidFill>
                <a:latin typeface="Times New Roman"/>
                <a:ea typeface="Times New Roman"/>
                <a:cs typeface="Times New Roman"/>
                <a:sym typeface="Times New Roman"/>
              </a:rPr>
              <a:t>Emily She</a:t>
            </a:r>
            <a:r>
              <a:rPr lang="en-US" sz="1400" dirty="0" err="1">
                <a:solidFill>
                  <a:schemeClr val="hlink"/>
                </a:solidFill>
                <a:latin typeface="Times New Roman"/>
                <a:ea typeface="Times New Roman"/>
                <a:cs typeface="Times New Roman"/>
                <a:sym typeface="Times New Roman"/>
              </a:rPr>
              <a:t>ars</a:t>
            </a:r>
            <a:r>
              <a:rPr lang="en-US" sz="1400" dirty="0">
                <a:solidFill>
                  <a:schemeClr val="hlink"/>
                </a:solidFill>
                <a:latin typeface="Times New Roman"/>
                <a:ea typeface="Times New Roman"/>
                <a:cs typeface="Times New Roman"/>
                <a:sym typeface="Times New Roman"/>
              </a:rPr>
              <a:t>, UPMC</a:t>
            </a:r>
          </a:p>
          <a:p>
            <a:pPr marL="3733800" lvl="8" indent="0">
              <a:buClr>
                <a:srgbClr val="980000"/>
              </a:buClr>
              <a:buNone/>
            </a:pPr>
            <a:r>
              <a:rPr lang="en-US" sz="1400" dirty="0">
                <a:solidFill>
                  <a:schemeClr val="hlink"/>
                </a:solidFill>
                <a:latin typeface="Times New Roman"/>
                <a:ea typeface="Times New Roman"/>
                <a:cs typeface="Times New Roman"/>
                <a:sym typeface="Times New Roman"/>
              </a:rPr>
              <a:t>	            Erie County DOH Data</a:t>
            </a:r>
            <a:endParaRPr sz="1400" dirty="0">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B27C0-7873-402D-A130-03A68B7F9C94}"/>
              </a:ext>
            </a:extLst>
          </p:cNvPr>
          <p:cNvPicPr>
            <a:picLocks noChangeAspect="1"/>
          </p:cNvPicPr>
          <p:nvPr/>
        </p:nvPicPr>
        <p:blipFill>
          <a:blip r:embed="rId2"/>
          <a:stretch>
            <a:fillRect/>
          </a:stretch>
        </p:blipFill>
        <p:spPr>
          <a:xfrm>
            <a:off x="1628566" y="813535"/>
            <a:ext cx="6307357" cy="3738442"/>
          </a:xfrm>
          <a:prstGeom prst="rect">
            <a:avLst/>
          </a:prstGeom>
        </p:spPr>
      </p:pic>
    </p:spTree>
    <p:extLst>
      <p:ext uri="{BB962C8B-B14F-4D97-AF65-F5344CB8AC3E}">
        <p14:creationId xmlns:p14="http://schemas.microsoft.com/office/powerpoint/2010/main" val="215549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5590-EEE8-420C-BD19-13A4EF5DB8AB}"/>
              </a:ext>
            </a:extLst>
          </p:cNvPr>
          <p:cNvSpPr>
            <a:spLocks noGrp="1"/>
          </p:cNvSpPr>
          <p:nvPr>
            <p:ph type="title"/>
          </p:nvPr>
        </p:nvSpPr>
        <p:spPr>
          <a:xfrm>
            <a:off x="739140" y="517686"/>
            <a:ext cx="7795260" cy="919740"/>
          </a:xfrm>
        </p:spPr>
        <p:txBody>
          <a:bodyPr/>
          <a:lstStyle/>
          <a:p>
            <a:r>
              <a:rPr lang="en-US" sz="2400" dirty="0">
                <a:latin typeface="Calibri" panose="020F0502020204030204" pitchFamily="34" charset="0"/>
              </a:rPr>
              <a:t>Teachers and staff will receive professional development on:</a:t>
            </a:r>
          </a:p>
        </p:txBody>
      </p:sp>
      <p:sp>
        <p:nvSpPr>
          <p:cNvPr id="3" name="Text Placeholder 2">
            <a:extLst>
              <a:ext uri="{FF2B5EF4-FFF2-40B4-BE49-F238E27FC236}">
                <a16:creationId xmlns:a16="http://schemas.microsoft.com/office/drawing/2014/main" id="{C401EC4C-81CD-4D63-B869-C686BCC0665F}"/>
              </a:ext>
            </a:extLst>
          </p:cNvPr>
          <p:cNvSpPr>
            <a:spLocks noGrp="1"/>
          </p:cNvSpPr>
          <p:nvPr>
            <p:ph type="body" idx="1"/>
          </p:nvPr>
        </p:nvSpPr>
        <p:spPr>
          <a:xfrm>
            <a:off x="792480" y="1437426"/>
            <a:ext cx="7741920" cy="2706900"/>
          </a:xfrm>
        </p:spPr>
        <p:txBody>
          <a:bodyPr/>
          <a:lstStyle/>
          <a:p>
            <a:pPr>
              <a:buFont typeface="Wingdings" panose="05000000000000000000" pitchFamily="2" charset="2"/>
              <a:buChar char="§"/>
            </a:pPr>
            <a:r>
              <a:rPr lang="en-US" sz="2000" dirty="0">
                <a:latin typeface="Calibri" panose="020F0502020204030204" pitchFamily="34" charset="0"/>
              </a:rPr>
              <a:t>Symptoms and screening measures for COVID-19</a:t>
            </a:r>
          </a:p>
          <a:p>
            <a:pPr>
              <a:buFont typeface="Wingdings" panose="05000000000000000000" pitchFamily="2" charset="2"/>
              <a:buChar char="§"/>
            </a:pPr>
            <a:r>
              <a:rPr lang="en-US" sz="2000" dirty="0">
                <a:latin typeface="Calibri" panose="020F0502020204030204" pitchFamily="34" charset="0"/>
              </a:rPr>
              <a:t>Managing Stress through COVID</a:t>
            </a:r>
          </a:p>
          <a:p>
            <a:pPr>
              <a:buFont typeface="Wingdings" panose="05000000000000000000" pitchFamily="2" charset="2"/>
              <a:buChar char="§"/>
            </a:pPr>
            <a:r>
              <a:rPr lang="en-US" sz="2000" dirty="0">
                <a:latin typeface="Calibri" panose="020F0502020204030204" pitchFamily="34" charset="0"/>
              </a:rPr>
              <a:t>Proper Wearing of Masks</a:t>
            </a:r>
          </a:p>
          <a:p>
            <a:pPr>
              <a:buFont typeface="Wingdings" panose="05000000000000000000" pitchFamily="2" charset="2"/>
              <a:buChar char="§"/>
            </a:pPr>
            <a:r>
              <a:rPr lang="en-US" sz="2000" dirty="0">
                <a:latin typeface="Calibri" panose="020F0502020204030204" pitchFamily="34" charset="0"/>
              </a:rPr>
              <a:t>Teaching in a virtual platform</a:t>
            </a:r>
          </a:p>
          <a:p>
            <a:pPr>
              <a:buFont typeface="Wingdings" panose="05000000000000000000" pitchFamily="2" charset="2"/>
              <a:buChar char="§"/>
            </a:pPr>
            <a:r>
              <a:rPr lang="en-US" sz="2000" dirty="0">
                <a:latin typeface="Calibri" panose="020F0502020204030204" pitchFamily="34" charset="0"/>
              </a:rPr>
              <a:t>Google Classroom </a:t>
            </a:r>
          </a:p>
          <a:p>
            <a:pPr marL="76200" indent="0">
              <a:buNone/>
            </a:pPr>
            <a:endParaRPr lang="en-US" dirty="0"/>
          </a:p>
          <a:p>
            <a:pPr marL="76200" indent="0">
              <a:buNone/>
            </a:pPr>
            <a:r>
              <a:rPr lang="en-US" dirty="0"/>
              <a:t> </a:t>
            </a:r>
          </a:p>
        </p:txBody>
      </p:sp>
    </p:spTree>
    <p:extLst>
      <p:ext uri="{BB962C8B-B14F-4D97-AF65-F5344CB8AC3E}">
        <p14:creationId xmlns:p14="http://schemas.microsoft.com/office/powerpoint/2010/main" val="3868958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0"/>
          <p:cNvSpPr txBox="1">
            <a:spLocks noGrp="1"/>
          </p:cNvSpPr>
          <p:nvPr>
            <p:ph type="title"/>
          </p:nvPr>
        </p:nvSpPr>
        <p:spPr>
          <a:xfrm>
            <a:off x="2467285" y="512854"/>
            <a:ext cx="3092535" cy="4482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900" dirty="0">
                <a:solidFill>
                  <a:srgbClr val="980000"/>
                </a:solidFill>
                <a:highlight>
                  <a:srgbClr val="FFFFFF"/>
                </a:highlight>
                <a:latin typeface="Calibri" panose="020F0502020204030204" pitchFamily="34" charset="0"/>
                <a:ea typeface="Times New Roman"/>
                <a:cs typeface="Times New Roman"/>
                <a:sym typeface="Times New Roman"/>
              </a:rPr>
              <a:t>What we are working on</a:t>
            </a:r>
            <a:r>
              <a:rPr lang="en-US" sz="1900" dirty="0">
                <a:solidFill>
                  <a:srgbClr val="980000"/>
                </a:solidFill>
                <a:highlight>
                  <a:srgbClr val="FFFFFF"/>
                </a:highlight>
                <a:latin typeface="Times New Roman"/>
                <a:ea typeface="Times New Roman"/>
                <a:cs typeface="Times New Roman"/>
                <a:sym typeface="Times New Roman"/>
              </a:rPr>
              <a:t>:</a:t>
            </a:r>
            <a:endParaRPr sz="3600" dirty="0">
              <a:solidFill>
                <a:srgbClr val="980000"/>
              </a:solidFill>
              <a:latin typeface="Times New Roman"/>
              <a:ea typeface="Times New Roman"/>
              <a:cs typeface="Times New Roman"/>
              <a:sym typeface="Times New Roman"/>
            </a:endParaRPr>
          </a:p>
        </p:txBody>
      </p:sp>
      <p:sp>
        <p:nvSpPr>
          <p:cNvPr id="157" name="Google Shape;157;p30"/>
          <p:cNvSpPr txBox="1">
            <a:spLocks noGrp="1"/>
          </p:cNvSpPr>
          <p:nvPr>
            <p:ph type="body" idx="1"/>
          </p:nvPr>
        </p:nvSpPr>
        <p:spPr>
          <a:xfrm>
            <a:off x="674120" y="1061237"/>
            <a:ext cx="7755714" cy="2752037"/>
          </a:xfrm>
          <a:prstGeom prst="rect">
            <a:avLst/>
          </a:prstGeom>
        </p:spPr>
        <p:txBody>
          <a:bodyPr spcFirstLastPara="1" wrap="square" lIns="91425" tIns="91425" rIns="91425" bIns="91425" anchor="t" anchorCtr="0">
            <a:noAutofit/>
          </a:bodyPr>
          <a:lstStyle/>
          <a:p>
            <a:pPr marL="419100" indent="-285750">
              <a:spcBef>
                <a:spcPts val="0"/>
              </a:spcBef>
              <a:buClr>
                <a:srgbClr val="980000"/>
              </a:buClr>
              <a:buSzPts val="1500"/>
              <a:buFont typeface="Wingdings" panose="05000000000000000000" pitchFamily="2" charset="2"/>
              <a:buChar char="§"/>
            </a:pPr>
            <a:r>
              <a:rPr lang="en-US" sz="1800" dirty="0">
                <a:latin typeface="Calibri" panose="020F0502020204030204" pitchFamily="34" charset="0"/>
                <a:ea typeface="Times New Roman"/>
                <a:cs typeface="Times New Roman"/>
                <a:sym typeface="Times New Roman"/>
              </a:rPr>
              <a:t>Send out parent update letter – June 26, 2020</a:t>
            </a:r>
          </a:p>
          <a:p>
            <a:pPr marL="419100" indent="-285750">
              <a:spcBef>
                <a:spcPts val="0"/>
              </a:spcBef>
              <a:buClr>
                <a:srgbClr val="980000"/>
              </a:buClr>
              <a:buSzPts val="1500"/>
              <a:buFont typeface="Wingdings" panose="05000000000000000000" pitchFamily="2" charset="2"/>
              <a:buChar char="§"/>
            </a:pPr>
            <a:r>
              <a:rPr lang="en-US" sz="1800" dirty="0">
                <a:latin typeface="Calibri" panose="020F0502020204030204" pitchFamily="34" charset="0"/>
                <a:ea typeface="Times New Roman"/>
                <a:cs typeface="Times New Roman"/>
                <a:sym typeface="Times New Roman"/>
              </a:rPr>
              <a:t>Finalize learning options for the Fall of 2020</a:t>
            </a:r>
          </a:p>
          <a:p>
            <a:pPr marL="419100" indent="-285750">
              <a:spcBef>
                <a:spcPts val="0"/>
              </a:spcBef>
              <a:buClr>
                <a:srgbClr val="980000"/>
              </a:buClr>
              <a:buSzPts val="1500"/>
              <a:buFont typeface="Wingdings" panose="05000000000000000000" pitchFamily="2" charset="2"/>
              <a:buChar char="§"/>
            </a:pPr>
            <a:r>
              <a:rPr lang="en-US" sz="1800" dirty="0">
                <a:latin typeface="Calibri" panose="020F0502020204030204" pitchFamily="34" charset="0"/>
                <a:ea typeface="Times New Roman"/>
                <a:cs typeface="Times New Roman"/>
                <a:sym typeface="Times New Roman"/>
              </a:rPr>
              <a:t>Continue to meet with Task Force to finalize learning options</a:t>
            </a:r>
          </a:p>
          <a:p>
            <a:pPr marL="419100" indent="-285750">
              <a:spcBef>
                <a:spcPts val="0"/>
              </a:spcBef>
              <a:buClr>
                <a:srgbClr val="980000"/>
              </a:buClr>
              <a:buSzPts val="1500"/>
              <a:buFont typeface="Wingdings" panose="05000000000000000000" pitchFamily="2" charset="2"/>
              <a:buChar char="§"/>
            </a:pPr>
            <a:r>
              <a:rPr lang="en-US" sz="1800" dirty="0">
                <a:latin typeface="Calibri" panose="020F0502020204030204" pitchFamily="34" charset="0"/>
                <a:ea typeface="Times New Roman"/>
                <a:cs typeface="Times New Roman"/>
                <a:sym typeface="Times New Roman"/>
              </a:rPr>
              <a:t>Set up virtual student and parent forums</a:t>
            </a:r>
          </a:p>
          <a:p>
            <a:pPr marL="419100" indent="-285750">
              <a:spcBef>
                <a:spcPts val="0"/>
              </a:spcBef>
              <a:buClr>
                <a:srgbClr val="980000"/>
              </a:buClr>
              <a:buSzPts val="1500"/>
              <a:buFont typeface="Wingdings" panose="05000000000000000000" pitchFamily="2" charset="2"/>
              <a:buChar char="§"/>
            </a:pPr>
            <a:r>
              <a:rPr lang="en-US" sz="1800" dirty="0">
                <a:latin typeface="Calibri" panose="020F0502020204030204" pitchFamily="34" charset="0"/>
                <a:ea typeface="Times New Roman"/>
                <a:cs typeface="Times New Roman"/>
                <a:sym typeface="Times New Roman"/>
              </a:rPr>
              <a:t>Conduct a second survey for parents on learning options</a:t>
            </a:r>
          </a:p>
          <a:p>
            <a:pPr marL="419100" indent="-285750">
              <a:spcBef>
                <a:spcPts val="0"/>
              </a:spcBef>
              <a:buClr>
                <a:srgbClr val="980000"/>
              </a:buClr>
              <a:buSzPts val="1500"/>
              <a:buFont typeface="Wingdings" panose="05000000000000000000" pitchFamily="2" charset="2"/>
              <a:buChar char="§"/>
            </a:pPr>
            <a:r>
              <a:rPr lang="en-US" sz="1800" dirty="0">
                <a:latin typeface="Calibri" panose="020F0502020204030204" pitchFamily="34" charset="0"/>
                <a:ea typeface="Times New Roman"/>
                <a:cs typeface="Times New Roman"/>
                <a:sym typeface="Times New Roman"/>
              </a:rPr>
              <a:t>Plan for teacher in-service</a:t>
            </a:r>
            <a:endParaRPr lang="en" sz="1800" dirty="0">
              <a:latin typeface="Calibri" panose="020F0502020204030204" pitchFamily="34" charset="0"/>
              <a:ea typeface="Times New Roman"/>
              <a:cs typeface="Times New Roman"/>
              <a:sym typeface="Times New Roman"/>
            </a:endParaRPr>
          </a:p>
          <a:p>
            <a:pPr marL="419100" indent="-285750">
              <a:spcBef>
                <a:spcPts val="0"/>
              </a:spcBef>
              <a:buClr>
                <a:srgbClr val="980000"/>
              </a:buClr>
              <a:buSzPts val="1500"/>
              <a:buFont typeface="Wingdings" panose="05000000000000000000" pitchFamily="2" charset="2"/>
              <a:buChar char="§"/>
            </a:pPr>
            <a:r>
              <a:rPr lang="en" sz="1800" dirty="0">
                <a:latin typeface="Calibri" panose="020F0502020204030204" pitchFamily="34" charset="0"/>
                <a:ea typeface="Times New Roman"/>
                <a:cs typeface="Times New Roman"/>
                <a:sym typeface="Times New Roman"/>
              </a:rPr>
              <a:t>Work on set schedule for online learning for consistency</a:t>
            </a:r>
          </a:p>
          <a:p>
            <a:pPr marL="419100" indent="-285750">
              <a:spcBef>
                <a:spcPts val="0"/>
              </a:spcBef>
              <a:buClr>
                <a:srgbClr val="980000"/>
              </a:buClr>
              <a:buSzPts val="1500"/>
              <a:buFont typeface="Wingdings" panose="05000000000000000000" pitchFamily="2" charset="2"/>
              <a:buChar char="§"/>
            </a:pPr>
            <a:r>
              <a:rPr lang="en" sz="1800" dirty="0">
                <a:latin typeface="Calibri" panose="020F0502020204030204" pitchFamily="34" charset="0"/>
                <a:ea typeface="Times New Roman"/>
                <a:cs typeface="Times New Roman"/>
                <a:sym typeface="Times New Roman"/>
              </a:rPr>
              <a:t>Develop </a:t>
            </a:r>
            <a:r>
              <a:rPr lang="en-US" sz="1800" dirty="0">
                <a:latin typeface="Calibri" panose="020F0502020204030204" pitchFamily="34" charset="0"/>
                <a:ea typeface="Times New Roman"/>
                <a:cs typeface="Times New Roman"/>
                <a:sym typeface="Times New Roman"/>
              </a:rPr>
              <a:t>expectations and </a:t>
            </a:r>
            <a:r>
              <a:rPr lang="en" sz="1800" dirty="0">
                <a:latin typeface="Calibri" panose="020F0502020204030204" pitchFamily="34" charset="0"/>
                <a:ea typeface="Times New Roman"/>
                <a:cs typeface="Times New Roman"/>
                <a:sym typeface="Times New Roman"/>
              </a:rPr>
              <a:t>guid</a:t>
            </a:r>
            <a:r>
              <a:rPr lang="en-US" sz="1800" dirty="0" err="1">
                <a:latin typeface="Calibri" panose="020F0502020204030204" pitchFamily="34" charset="0"/>
                <a:ea typeface="Times New Roman"/>
                <a:cs typeface="Times New Roman"/>
                <a:sym typeface="Times New Roman"/>
              </a:rPr>
              <a:t>elines</a:t>
            </a:r>
            <a:r>
              <a:rPr lang="en-US" sz="1800" dirty="0">
                <a:latin typeface="Calibri" panose="020F0502020204030204" pitchFamily="34" charset="0"/>
                <a:ea typeface="Times New Roman"/>
                <a:cs typeface="Times New Roman"/>
                <a:sym typeface="Times New Roman"/>
              </a:rPr>
              <a:t> for online learning for students, parents and teachers</a:t>
            </a:r>
            <a:r>
              <a:rPr lang="en" sz="1800" dirty="0">
                <a:latin typeface="Calibri" panose="020F0502020204030204" pitchFamily="34" charset="0"/>
                <a:ea typeface="Times New Roman"/>
                <a:cs typeface="Times New Roman"/>
                <a:sym typeface="Times New Roman"/>
              </a:rPr>
              <a:t> </a:t>
            </a:r>
          </a:p>
          <a:p>
            <a:pPr marL="419100" indent="-285750">
              <a:spcBef>
                <a:spcPts val="0"/>
              </a:spcBef>
              <a:buClr>
                <a:srgbClr val="980000"/>
              </a:buClr>
              <a:buSzPts val="1500"/>
              <a:buFont typeface="Wingdings" panose="05000000000000000000" pitchFamily="2" charset="2"/>
              <a:buChar char="§"/>
            </a:pPr>
            <a:r>
              <a:rPr lang="en" sz="1800" dirty="0">
                <a:latin typeface="Calibri" panose="020F0502020204030204" pitchFamily="34" charset="0"/>
                <a:ea typeface="Times New Roman"/>
                <a:cs typeface="Times New Roman"/>
                <a:sym typeface="Times New Roman"/>
              </a:rPr>
              <a:t>Continue to reflect and make adjustments as needed</a:t>
            </a:r>
          </a:p>
          <a:p>
            <a:pPr marL="457200" lvl="0" indent="0" algn="l" rtl="0">
              <a:spcBef>
                <a:spcPts val="600"/>
              </a:spcBef>
              <a:spcAft>
                <a:spcPts val="0"/>
              </a:spcAft>
              <a:buNone/>
            </a:pPr>
            <a:r>
              <a:rPr lang="en-US" sz="1600" b="1" i="1" dirty="0">
                <a:latin typeface="Times New Roman"/>
                <a:ea typeface="Times New Roman"/>
                <a:cs typeface="Times New Roman"/>
                <a:sym typeface="Times New Roman"/>
              </a:rPr>
              <a:t>.</a:t>
            </a:r>
            <a:r>
              <a:rPr lang="en-US" sz="1600" b="1" dirty="0">
                <a:latin typeface="Times New Roman"/>
                <a:ea typeface="Times New Roman"/>
                <a:cs typeface="Times New Roman"/>
                <a:sym typeface="Times New Roman"/>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5"/>
          <p:cNvSpPr txBox="1">
            <a:spLocks noGrp="1"/>
          </p:cNvSpPr>
          <p:nvPr>
            <p:ph type="ctrTitle"/>
          </p:nvPr>
        </p:nvSpPr>
        <p:spPr>
          <a:xfrm>
            <a:off x="1815525" y="1991825"/>
            <a:ext cx="55854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980000"/>
                </a:solidFill>
                <a:latin typeface="Times New Roman"/>
                <a:ea typeface="Times New Roman"/>
                <a:cs typeface="Times New Roman"/>
                <a:sym typeface="Times New Roman"/>
              </a:rPr>
              <a:t>NESD PARENT SURVEY</a:t>
            </a:r>
            <a:endParaRPr>
              <a:solidFill>
                <a:srgbClr val="98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931487" y="684926"/>
            <a:ext cx="72810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rgbClr val="980000"/>
                </a:solidFill>
                <a:latin typeface="Times New Roman"/>
                <a:ea typeface="Times New Roman"/>
                <a:cs typeface="Times New Roman"/>
                <a:sym typeface="Times New Roman"/>
              </a:rPr>
              <a:t>Who responded?</a:t>
            </a:r>
            <a:endParaRPr sz="3500" dirty="0">
              <a:solidFill>
                <a:srgbClr val="980000"/>
              </a:solidFill>
              <a:latin typeface="Times New Roman"/>
              <a:ea typeface="Times New Roman"/>
              <a:cs typeface="Times New Roman"/>
              <a:sym typeface="Times New Roman"/>
            </a:endParaRPr>
          </a:p>
        </p:txBody>
      </p:sp>
      <p:sp>
        <p:nvSpPr>
          <p:cNvPr id="62" name="Google Shape;62;p16"/>
          <p:cNvSpPr txBox="1">
            <a:spLocks noGrp="1"/>
          </p:cNvSpPr>
          <p:nvPr>
            <p:ph type="body" idx="1"/>
          </p:nvPr>
        </p:nvSpPr>
        <p:spPr>
          <a:xfrm>
            <a:off x="1061550" y="1157326"/>
            <a:ext cx="7020900" cy="27069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Clr>
                <a:srgbClr val="980000"/>
              </a:buClr>
              <a:buSzPts val="1800"/>
              <a:buFont typeface="Wingdings" panose="05000000000000000000" pitchFamily="2" charset="2"/>
              <a:buChar char="§"/>
            </a:pPr>
            <a:r>
              <a:rPr lang="en" sz="1800" b="1" dirty="0">
                <a:latin typeface="Times New Roman"/>
                <a:ea typeface="Times New Roman"/>
                <a:cs typeface="Times New Roman"/>
                <a:sym typeface="Times New Roman"/>
              </a:rPr>
              <a:t>602 responses</a:t>
            </a:r>
            <a:endParaRPr sz="1800" b="1" dirty="0">
              <a:latin typeface="Times New Roman"/>
              <a:ea typeface="Times New Roman"/>
              <a:cs typeface="Times New Roman"/>
              <a:sym typeface="Times New Roman"/>
            </a:endParaRPr>
          </a:p>
          <a:p>
            <a:pPr marL="457200" lvl="0" indent="-342900" algn="l" rtl="0">
              <a:spcBef>
                <a:spcPts val="0"/>
              </a:spcBef>
              <a:spcAft>
                <a:spcPts val="0"/>
              </a:spcAft>
              <a:buClr>
                <a:srgbClr val="980000"/>
              </a:buClr>
              <a:buSzPts val="1800"/>
              <a:buFont typeface="Wingdings" panose="05000000000000000000" pitchFamily="2" charset="2"/>
              <a:buChar char="§"/>
            </a:pPr>
            <a:r>
              <a:rPr lang="en" sz="1800" b="1" dirty="0">
                <a:latin typeface="Times New Roman"/>
                <a:ea typeface="Times New Roman"/>
                <a:cs typeface="Times New Roman"/>
                <a:sym typeface="Times New Roman"/>
              </a:rPr>
              <a:t>991 students </a:t>
            </a:r>
            <a:endParaRPr sz="1800" b="1" dirty="0">
              <a:latin typeface="Times New Roman"/>
              <a:ea typeface="Times New Roman"/>
              <a:cs typeface="Times New Roman"/>
              <a:sym typeface="Times New Roman"/>
            </a:endParaRPr>
          </a:p>
          <a:p>
            <a:pPr marL="457200" lvl="0" indent="-342900" algn="l" rtl="0">
              <a:spcBef>
                <a:spcPts val="0"/>
              </a:spcBef>
              <a:spcAft>
                <a:spcPts val="0"/>
              </a:spcAft>
              <a:buClr>
                <a:srgbClr val="980000"/>
              </a:buClr>
              <a:buSzPts val="1800"/>
              <a:buFont typeface="Wingdings" panose="05000000000000000000" pitchFamily="2" charset="2"/>
              <a:buChar char="§"/>
            </a:pPr>
            <a:r>
              <a:rPr lang="en" sz="1800" b="1" dirty="0">
                <a:latin typeface="Times New Roman"/>
                <a:ea typeface="Times New Roman"/>
                <a:cs typeface="Times New Roman"/>
                <a:sym typeface="Times New Roman"/>
              </a:rPr>
              <a:t>60% of the students in the district</a:t>
            </a:r>
            <a:endParaRPr sz="1800" b="1" dirty="0">
              <a:latin typeface="Times New Roman"/>
              <a:ea typeface="Times New Roman"/>
              <a:cs typeface="Times New Roman"/>
              <a:sym typeface="Times New Roman"/>
            </a:endParaRPr>
          </a:p>
          <a:p>
            <a:pPr marL="457200" lvl="0" indent="0" algn="l" rtl="0">
              <a:spcBef>
                <a:spcPts val="600"/>
              </a:spcBef>
              <a:spcAft>
                <a:spcPts val="0"/>
              </a:spcAft>
              <a:buNone/>
            </a:pPr>
            <a:endParaRPr sz="1600" b="1" dirty="0">
              <a:latin typeface="Times New Roman"/>
              <a:ea typeface="Times New Roman"/>
              <a:cs typeface="Times New Roman"/>
              <a:sym typeface="Times New Roman"/>
            </a:endParaRPr>
          </a:p>
        </p:txBody>
      </p:sp>
      <p:pic>
        <p:nvPicPr>
          <p:cNvPr id="63" name="Google Shape;63;p16"/>
          <p:cNvPicPr preferRelativeResize="0"/>
          <p:nvPr/>
        </p:nvPicPr>
        <p:blipFill>
          <a:blip r:embed="rId3">
            <a:alphaModFix/>
          </a:blip>
          <a:stretch>
            <a:fillRect/>
          </a:stretch>
        </p:blipFill>
        <p:spPr>
          <a:xfrm>
            <a:off x="3843325" y="2521263"/>
            <a:ext cx="1457325" cy="1628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9" descr="Forms response chart. Question title: How comfortable do you currently feel with your child(ren) returning to a traditional on-campus setting in the fall of 2020?. Number of responses: 602 responses."/>
          <p:cNvPicPr preferRelativeResize="0"/>
          <p:nvPr/>
        </p:nvPicPr>
        <p:blipFill>
          <a:blip r:embed="rId3">
            <a:alphaModFix/>
          </a:blip>
          <a:stretch>
            <a:fillRect/>
          </a:stretch>
        </p:blipFill>
        <p:spPr>
          <a:xfrm>
            <a:off x="994492" y="585275"/>
            <a:ext cx="6886283" cy="3452769"/>
          </a:xfrm>
          <a:prstGeom prst="rect">
            <a:avLst/>
          </a:prstGeom>
          <a:noFill/>
          <a:ln>
            <a:noFill/>
          </a:ln>
        </p:spPr>
      </p:pic>
      <p:sp>
        <p:nvSpPr>
          <p:cNvPr id="88" name="Google Shape;88;p19"/>
          <p:cNvSpPr txBox="1"/>
          <p:nvPr/>
        </p:nvSpPr>
        <p:spPr>
          <a:xfrm>
            <a:off x="1476825" y="3666650"/>
            <a:ext cx="1425900" cy="25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a:ea typeface="Times New Roman"/>
                <a:cs typeface="Times New Roman"/>
                <a:sym typeface="Times New Roman"/>
              </a:rPr>
              <a:t>Not comfortable</a:t>
            </a:r>
            <a:endParaRPr>
              <a:latin typeface="Times New Roman"/>
              <a:ea typeface="Times New Roman"/>
              <a:cs typeface="Times New Roman"/>
              <a:sym typeface="Times New Roman"/>
            </a:endParaRPr>
          </a:p>
        </p:txBody>
      </p:sp>
      <p:sp>
        <p:nvSpPr>
          <p:cNvPr id="89" name="Google Shape;89;p19"/>
          <p:cNvSpPr txBox="1"/>
          <p:nvPr/>
        </p:nvSpPr>
        <p:spPr>
          <a:xfrm>
            <a:off x="6454875" y="3666650"/>
            <a:ext cx="1425900" cy="25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a:ea typeface="Times New Roman"/>
                <a:cs typeface="Times New Roman"/>
                <a:sym typeface="Times New Roman"/>
              </a:rPr>
              <a:t>Very comfortable</a:t>
            </a:r>
            <a:endParaRPr>
              <a:latin typeface="Times New Roman"/>
              <a:ea typeface="Times New Roman"/>
              <a:cs typeface="Times New Roman"/>
              <a:sym typeface="Times New Roman"/>
            </a:endParaRPr>
          </a:p>
        </p:txBody>
      </p:sp>
      <p:cxnSp>
        <p:nvCxnSpPr>
          <p:cNvPr id="90" name="Google Shape;90;p19"/>
          <p:cNvCxnSpPr/>
          <p:nvPr/>
        </p:nvCxnSpPr>
        <p:spPr>
          <a:xfrm>
            <a:off x="6111100" y="1031250"/>
            <a:ext cx="1527600" cy="0"/>
          </a:xfrm>
          <a:prstGeom prst="straightConnector1">
            <a:avLst/>
          </a:prstGeom>
          <a:noFill/>
          <a:ln w="9525" cap="flat" cmpd="sng">
            <a:solidFill>
              <a:schemeClr val="dk2"/>
            </a:solidFill>
            <a:prstDash val="solid"/>
            <a:round/>
            <a:headEnd type="none" w="med" len="med"/>
            <a:tailEnd type="none" w="med" len="med"/>
          </a:ln>
        </p:spPr>
      </p:cxnSp>
      <p:sp>
        <p:nvSpPr>
          <p:cNvPr id="2" name="TextBox 1">
            <a:extLst>
              <a:ext uri="{FF2B5EF4-FFF2-40B4-BE49-F238E27FC236}">
                <a16:creationId xmlns:a16="http://schemas.microsoft.com/office/drawing/2014/main" id="{DD33F9D7-B28D-435F-AB5D-AA9262B0AE88}"/>
              </a:ext>
            </a:extLst>
          </p:cNvPr>
          <p:cNvSpPr txBox="1"/>
          <p:nvPr/>
        </p:nvSpPr>
        <p:spPr>
          <a:xfrm>
            <a:off x="2189775" y="4559828"/>
            <a:ext cx="4632732" cy="338554"/>
          </a:xfrm>
          <a:prstGeom prst="rect">
            <a:avLst/>
          </a:prstGeom>
          <a:noFill/>
        </p:spPr>
        <p:txBody>
          <a:bodyPr wrap="square" rtlCol="0">
            <a:spAutoFit/>
          </a:bodyPr>
          <a:lstStyle/>
          <a:p>
            <a:r>
              <a:rPr lang="en-US" sz="1600" dirty="0"/>
              <a:t>82.1%  Somewhat to very Comfortable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0" descr="Forms response chart. Question title: How comfortable do you currently feel with your child(ren) returning to a hybrid online and on-campus setting in the fall of 2020 (for example, partially online and partially on-campus)?. Number of responses: 602 responses."/>
          <p:cNvPicPr preferRelativeResize="0"/>
          <p:nvPr/>
        </p:nvPicPr>
        <p:blipFill>
          <a:blip r:embed="rId3">
            <a:alphaModFix/>
          </a:blip>
          <a:stretch>
            <a:fillRect/>
          </a:stretch>
        </p:blipFill>
        <p:spPr>
          <a:xfrm>
            <a:off x="853000" y="552525"/>
            <a:ext cx="7027776" cy="3679078"/>
          </a:xfrm>
          <a:prstGeom prst="rect">
            <a:avLst/>
          </a:prstGeom>
          <a:noFill/>
          <a:ln>
            <a:noFill/>
          </a:ln>
        </p:spPr>
      </p:pic>
      <p:sp>
        <p:nvSpPr>
          <p:cNvPr id="96" name="Google Shape;96;p20"/>
          <p:cNvSpPr txBox="1"/>
          <p:nvPr/>
        </p:nvSpPr>
        <p:spPr>
          <a:xfrm>
            <a:off x="1476825" y="3666650"/>
            <a:ext cx="1425900" cy="25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Times New Roman"/>
                <a:ea typeface="Times New Roman"/>
                <a:cs typeface="Times New Roman"/>
                <a:sym typeface="Times New Roman"/>
              </a:rPr>
              <a:t>Not comfortable</a:t>
            </a:r>
            <a:endParaRPr sz="1200" dirty="0">
              <a:latin typeface="Times New Roman"/>
              <a:ea typeface="Times New Roman"/>
              <a:cs typeface="Times New Roman"/>
              <a:sym typeface="Times New Roman"/>
            </a:endParaRPr>
          </a:p>
        </p:txBody>
      </p:sp>
      <p:sp>
        <p:nvSpPr>
          <p:cNvPr id="97" name="Google Shape;97;p20"/>
          <p:cNvSpPr txBox="1"/>
          <p:nvPr/>
        </p:nvSpPr>
        <p:spPr>
          <a:xfrm>
            <a:off x="6454876" y="3666650"/>
            <a:ext cx="1425900" cy="25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a:ea typeface="Times New Roman"/>
                <a:cs typeface="Times New Roman"/>
                <a:sym typeface="Times New Roman"/>
              </a:rPr>
              <a:t>Very comfortable</a:t>
            </a:r>
            <a:endParaRPr dirty="0">
              <a:latin typeface="Times New Roman"/>
              <a:ea typeface="Times New Roman"/>
              <a:cs typeface="Times New Roman"/>
              <a:sym typeface="Times New Roman"/>
            </a:endParaRPr>
          </a:p>
        </p:txBody>
      </p:sp>
      <p:cxnSp>
        <p:nvCxnSpPr>
          <p:cNvPr id="98" name="Google Shape;98;p20"/>
          <p:cNvCxnSpPr/>
          <p:nvPr/>
        </p:nvCxnSpPr>
        <p:spPr>
          <a:xfrm>
            <a:off x="6149275" y="1018525"/>
            <a:ext cx="1171200" cy="0"/>
          </a:xfrm>
          <a:prstGeom prst="straightConnector1">
            <a:avLst/>
          </a:prstGeom>
          <a:noFill/>
          <a:ln w="9525" cap="flat" cmpd="sng">
            <a:solidFill>
              <a:schemeClr val="dk2"/>
            </a:solidFill>
            <a:prstDash val="solid"/>
            <a:round/>
            <a:headEnd type="none" w="med" len="med"/>
            <a:tailEnd type="none" w="med" len="med"/>
          </a:ln>
        </p:spPr>
      </p:cxnSp>
      <p:cxnSp>
        <p:nvCxnSpPr>
          <p:cNvPr id="99" name="Google Shape;99;p20"/>
          <p:cNvCxnSpPr/>
          <p:nvPr/>
        </p:nvCxnSpPr>
        <p:spPr>
          <a:xfrm>
            <a:off x="1120375" y="1234950"/>
            <a:ext cx="1324200" cy="126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8" descr="Forms response chart. Question title: If the district provides a Chromebook for each of your children, would they be able to participate in a set daily academic schedule from home, if needed?. Number of responses: 602 responses."/>
          <p:cNvPicPr preferRelativeResize="0"/>
          <p:nvPr/>
        </p:nvPicPr>
        <p:blipFill>
          <a:blip r:embed="rId3">
            <a:alphaModFix/>
          </a:blip>
          <a:stretch>
            <a:fillRect/>
          </a:stretch>
        </p:blipFill>
        <p:spPr>
          <a:xfrm>
            <a:off x="712575" y="585250"/>
            <a:ext cx="7249874" cy="3285100"/>
          </a:xfrm>
          <a:prstGeom prst="rect">
            <a:avLst/>
          </a:prstGeom>
          <a:noFill/>
          <a:ln>
            <a:noFill/>
          </a:ln>
        </p:spPr>
      </p:pic>
      <p:sp>
        <p:nvSpPr>
          <p:cNvPr id="75" name="Google Shape;75;p18"/>
          <p:cNvSpPr/>
          <p:nvPr/>
        </p:nvSpPr>
        <p:spPr>
          <a:xfrm>
            <a:off x="5045800" y="1452000"/>
            <a:ext cx="2802900" cy="2239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 name="Google Shape;76;p18"/>
          <p:cNvCxnSpPr>
            <a:stCxn id="77" idx="1"/>
          </p:cNvCxnSpPr>
          <p:nvPr/>
        </p:nvCxnSpPr>
        <p:spPr>
          <a:xfrm flipH="1">
            <a:off x="3934125" y="2126125"/>
            <a:ext cx="330900" cy="140100"/>
          </a:xfrm>
          <a:prstGeom prst="straightConnector1">
            <a:avLst/>
          </a:prstGeom>
          <a:noFill/>
          <a:ln w="9525" cap="flat" cmpd="sng">
            <a:solidFill>
              <a:schemeClr val="dk2"/>
            </a:solidFill>
            <a:prstDash val="solid"/>
            <a:round/>
            <a:headEnd type="none" w="med" len="med"/>
            <a:tailEnd type="triangle" w="med" len="med"/>
          </a:ln>
        </p:spPr>
      </p:cxnSp>
      <p:sp>
        <p:nvSpPr>
          <p:cNvPr id="78" name="Google Shape;78;p18"/>
          <p:cNvSpPr/>
          <p:nvPr/>
        </p:nvSpPr>
        <p:spPr>
          <a:xfrm>
            <a:off x="2202550" y="1756950"/>
            <a:ext cx="1795200" cy="1769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8"/>
          <p:cNvSpPr txBox="1"/>
          <p:nvPr/>
        </p:nvSpPr>
        <p:spPr>
          <a:xfrm>
            <a:off x="4265025" y="1839625"/>
            <a:ext cx="1553100" cy="57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a:ea typeface="Times New Roman"/>
                <a:cs typeface="Times New Roman"/>
                <a:sym typeface="Times New Roman"/>
              </a:rPr>
              <a:t>Other</a:t>
            </a:r>
            <a:endParaRPr>
              <a:latin typeface="Times New Roman"/>
              <a:ea typeface="Times New Roman"/>
              <a:cs typeface="Times New Roman"/>
              <a:sym typeface="Times New Roman"/>
            </a:endParaRPr>
          </a:p>
        </p:txBody>
      </p:sp>
      <p:cxnSp>
        <p:nvCxnSpPr>
          <p:cNvPr id="79" name="Google Shape;79;p18"/>
          <p:cNvCxnSpPr/>
          <p:nvPr/>
        </p:nvCxnSpPr>
        <p:spPr>
          <a:xfrm rot="10800000" flipH="1">
            <a:off x="1986100" y="3030100"/>
            <a:ext cx="267300" cy="89100"/>
          </a:xfrm>
          <a:prstGeom prst="straightConnector1">
            <a:avLst/>
          </a:prstGeom>
          <a:noFill/>
          <a:ln w="9525" cap="flat" cmpd="sng">
            <a:solidFill>
              <a:schemeClr val="dk2"/>
            </a:solidFill>
            <a:prstDash val="solid"/>
            <a:round/>
            <a:headEnd type="none" w="med" len="med"/>
            <a:tailEnd type="triangle" w="med" len="med"/>
          </a:ln>
        </p:spPr>
      </p:cxnSp>
      <p:sp>
        <p:nvSpPr>
          <p:cNvPr id="80" name="Google Shape;80;p18"/>
          <p:cNvSpPr txBox="1"/>
          <p:nvPr/>
        </p:nvSpPr>
        <p:spPr>
          <a:xfrm>
            <a:off x="1616500" y="2953650"/>
            <a:ext cx="1553100" cy="57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a:ea typeface="Times New Roman"/>
                <a:cs typeface="Times New Roman"/>
                <a:sym typeface="Times New Roman"/>
              </a:rPr>
              <a:t>Yes</a:t>
            </a:r>
            <a:endParaRPr>
              <a:latin typeface="Times New Roman"/>
              <a:ea typeface="Times New Roman"/>
              <a:cs typeface="Times New Roman"/>
              <a:sym typeface="Times New Roman"/>
            </a:endParaRPr>
          </a:p>
        </p:txBody>
      </p:sp>
      <p:sp>
        <p:nvSpPr>
          <p:cNvPr id="81" name="Google Shape;81;p18"/>
          <p:cNvSpPr txBox="1"/>
          <p:nvPr/>
        </p:nvSpPr>
        <p:spPr>
          <a:xfrm>
            <a:off x="3323025" y="1266625"/>
            <a:ext cx="1553100" cy="57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a:ea typeface="Times New Roman"/>
                <a:cs typeface="Times New Roman"/>
                <a:sym typeface="Times New Roman"/>
              </a:rPr>
              <a:t>No (8.1%)</a:t>
            </a:r>
            <a:endParaRPr>
              <a:latin typeface="Times New Roman"/>
              <a:ea typeface="Times New Roman"/>
              <a:cs typeface="Times New Roman"/>
              <a:sym typeface="Times New Roman"/>
            </a:endParaRPr>
          </a:p>
        </p:txBody>
      </p:sp>
      <p:cxnSp>
        <p:nvCxnSpPr>
          <p:cNvPr id="82" name="Google Shape;82;p18"/>
          <p:cNvCxnSpPr/>
          <p:nvPr/>
        </p:nvCxnSpPr>
        <p:spPr>
          <a:xfrm flipH="1">
            <a:off x="3450125" y="1616900"/>
            <a:ext cx="165600" cy="1656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2" descr="Forms response chart. Question title: Would you allow your children to ride the school bus in the Fall?. Number of responses: 603 responses."/>
          <p:cNvPicPr preferRelativeResize="0"/>
          <p:nvPr/>
        </p:nvPicPr>
        <p:blipFill>
          <a:blip r:embed="rId3">
            <a:alphaModFix/>
          </a:blip>
          <a:stretch>
            <a:fillRect/>
          </a:stretch>
        </p:blipFill>
        <p:spPr>
          <a:xfrm>
            <a:off x="701450" y="636200"/>
            <a:ext cx="7291824" cy="3068650"/>
          </a:xfrm>
          <a:prstGeom prst="rect">
            <a:avLst/>
          </a:prstGeom>
          <a:noFill/>
          <a:ln>
            <a:noFill/>
          </a:ln>
        </p:spPr>
      </p:pic>
      <p:sp>
        <p:nvSpPr>
          <p:cNvPr id="110" name="Google Shape;110;p22"/>
          <p:cNvSpPr/>
          <p:nvPr/>
        </p:nvSpPr>
        <p:spPr>
          <a:xfrm>
            <a:off x="903925" y="1082175"/>
            <a:ext cx="891300" cy="3183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4" descr="Forms response chart. Question title: Would you allow your child(ren) to participate in extra-curricular activities in the Fall, if permitted by the State?. Number of responses: 603 responses."/>
          <p:cNvPicPr preferRelativeResize="0"/>
          <p:nvPr/>
        </p:nvPicPr>
        <p:blipFill>
          <a:blip r:embed="rId3">
            <a:alphaModFix/>
          </a:blip>
          <a:stretch>
            <a:fillRect/>
          </a:stretch>
        </p:blipFill>
        <p:spPr>
          <a:xfrm>
            <a:off x="725700" y="560375"/>
            <a:ext cx="7220450" cy="3271775"/>
          </a:xfrm>
          <a:prstGeom prst="rect">
            <a:avLst/>
          </a:prstGeom>
          <a:noFill/>
          <a:ln>
            <a:noFill/>
          </a:ln>
        </p:spPr>
      </p:pic>
    </p:spTree>
  </p:cSld>
  <p:clrMapOvr>
    <a:masterClrMapping/>
  </p:clrMapOvr>
</p:sld>
</file>

<file path=ppt/theme/theme1.xml><?xml version="1.0" encoding="utf-8"?>
<a:theme xmlns:a="http://schemas.openxmlformats.org/drawingml/2006/main" name="Seyt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3394</TotalTime>
  <Words>854</Words>
  <Application>Microsoft Office PowerPoint</Application>
  <PresentationFormat>On-screen Show (16:9)</PresentationFormat>
  <Paragraphs>99</Paragraphs>
  <Slides>22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Patrick Hand SC</vt:lpstr>
      <vt:lpstr>Sniglet</vt:lpstr>
      <vt:lpstr>Calibri</vt:lpstr>
      <vt:lpstr>Arial</vt:lpstr>
      <vt:lpstr>Alegreya</vt:lpstr>
      <vt:lpstr>Wingdings</vt:lpstr>
      <vt:lpstr>Times New Roman</vt:lpstr>
      <vt:lpstr>Seyton template</vt:lpstr>
      <vt:lpstr>NESD Preliminary Health &amp; Safety Reopening Plans 2020-2021 School Year Dr. Michele S. Hartzell, Superintendent Dr. Steven Karns, Principal NEMS June 25, 2020</vt:lpstr>
      <vt:lpstr>ERIE COUNTY COVID-19 STATISTICS</vt:lpstr>
      <vt:lpstr>NESD PARENT SURVEY</vt:lpstr>
      <vt:lpstr>Who responded?</vt:lpstr>
      <vt:lpstr>PowerPoint Presentation</vt:lpstr>
      <vt:lpstr>PowerPoint Presentation</vt:lpstr>
      <vt:lpstr>PowerPoint Presentation</vt:lpstr>
      <vt:lpstr>PowerPoint Presentation</vt:lpstr>
      <vt:lpstr>PowerPoint Presentation</vt:lpstr>
      <vt:lpstr>Pennsylvania Department of Education Requirement</vt:lpstr>
      <vt:lpstr>Pandemic Team</vt:lpstr>
      <vt:lpstr>PowerPoint Presentation</vt:lpstr>
      <vt:lpstr>Enhanced Cleaning </vt:lpstr>
      <vt:lpstr>Daily Health Screenings </vt:lpstr>
      <vt:lpstr>PowerPoint Presentation</vt:lpstr>
      <vt:lpstr>PowerPoint Presentation</vt:lpstr>
      <vt:lpstr>Face Masks/Shields</vt:lpstr>
      <vt:lpstr>PowerPoint Presentation</vt:lpstr>
      <vt:lpstr>Athletics/Activities </vt:lpstr>
      <vt:lpstr>PowerPoint Presentation</vt:lpstr>
      <vt:lpstr>Teachers and staff will receive professional development on:</vt:lpstr>
      <vt:lpstr>What we are working 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NESD REOPENING FEEDBACK &amp; DATA 2020-2021 School Year Dr. Michele S. Hartzell, Superintendent Dr. Steven Karns, Principal NEMS June 25, 2020</dc:title>
  <dc:creator>Dr. Michele S. Hartzell</dc:creator>
  <cp:lastModifiedBy>Dr. Michele S. Hartzell</cp:lastModifiedBy>
  <cp:revision>25</cp:revision>
  <dcterms:modified xsi:type="dcterms:W3CDTF">2020-07-22T17:20:40Z</dcterms:modified>
</cp:coreProperties>
</file>